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84" r:id="rId5"/>
    <p:sldMasterId id="2147483672" r:id="rId6"/>
  </p:sldMasterIdLst>
  <p:notesMasterIdLst>
    <p:notesMasterId r:id="rId30"/>
  </p:notesMasterIdLst>
  <p:handoutMasterIdLst>
    <p:handoutMasterId r:id="rId31"/>
  </p:handoutMasterIdLst>
  <p:sldIdLst>
    <p:sldId id="256" r:id="rId7"/>
    <p:sldId id="296" r:id="rId8"/>
    <p:sldId id="383" r:id="rId9"/>
    <p:sldId id="384" r:id="rId10"/>
    <p:sldId id="385" r:id="rId11"/>
    <p:sldId id="386" r:id="rId12"/>
    <p:sldId id="387" r:id="rId13"/>
    <p:sldId id="389" r:id="rId14"/>
    <p:sldId id="388"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333" r:id="rId28"/>
    <p:sldId id="372"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A55E7-D5A1-4DE2-9085-7F9DE34DFF26}" v="1" dt="2020-09-17T20:40:18.129"/>
    <p1510:client id="{B169CEE1-81A8-8B36-67DB-1447CBFB4BD4}" v="51" dt="2020-09-17T20:49:53.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adermacher" userId="29b62e20-b3da-4da4-b421-d32e314eb40c" providerId="ADAL" clId="{1EBA55E7-D5A1-4DE2-9085-7F9DE34DFF26}"/>
    <pc:docChg chg="delSld">
      <pc:chgData name="Jon Radermacher" userId="29b62e20-b3da-4da4-b421-d32e314eb40c" providerId="ADAL" clId="{1EBA55E7-D5A1-4DE2-9085-7F9DE34DFF26}" dt="2020-09-17T20:40:18.130" v="0" actId="47"/>
      <pc:docMkLst>
        <pc:docMk/>
      </pc:docMkLst>
      <pc:sldChg chg="del">
        <pc:chgData name="Jon Radermacher" userId="29b62e20-b3da-4da4-b421-d32e314eb40c" providerId="ADAL" clId="{1EBA55E7-D5A1-4DE2-9085-7F9DE34DFF26}" dt="2020-09-17T20:40:18.130" v="0" actId="47"/>
        <pc:sldMkLst>
          <pc:docMk/>
          <pc:sldMk cId="1575636129" sldId="356"/>
        </pc:sldMkLst>
      </pc:sldChg>
    </pc:docChg>
  </pc:docChgLst>
  <pc:docChgLst>
    <pc:chgData name="Phoebe Ward - Fellow" userId="S::pward@cityoflittlefalls.com::fa3d05e7-98a8-400a-b280-023ab8bf161f" providerId="AD" clId="Web-{B169CEE1-81A8-8B36-67DB-1447CBFB4BD4}"/>
    <pc:docChg chg="delSld modSld">
      <pc:chgData name="Phoebe Ward - Fellow" userId="S::pward@cityoflittlefalls.com::fa3d05e7-98a8-400a-b280-023ab8bf161f" providerId="AD" clId="Web-{B169CEE1-81A8-8B36-67DB-1447CBFB4BD4}" dt="2020-09-17T20:49:53.677" v="49" actId="1076"/>
      <pc:docMkLst>
        <pc:docMk/>
      </pc:docMkLst>
      <pc:sldChg chg="del">
        <pc:chgData name="Phoebe Ward - Fellow" userId="S::pward@cityoflittlefalls.com::fa3d05e7-98a8-400a-b280-023ab8bf161f" providerId="AD" clId="Web-{B169CEE1-81A8-8B36-67DB-1447CBFB4BD4}" dt="2020-09-17T20:39:16.366" v="3"/>
        <pc:sldMkLst>
          <pc:docMk/>
          <pc:sldMk cId="3524934986" sldId="338"/>
        </pc:sldMkLst>
      </pc:sldChg>
      <pc:sldChg chg="del">
        <pc:chgData name="Phoebe Ward - Fellow" userId="S::pward@cityoflittlefalls.com::fa3d05e7-98a8-400a-b280-023ab8bf161f" providerId="AD" clId="Web-{B169CEE1-81A8-8B36-67DB-1447CBFB4BD4}" dt="2020-09-17T20:40:15.507" v="4"/>
        <pc:sldMkLst>
          <pc:docMk/>
          <pc:sldMk cId="1575636129" sldId="356"/>
        </pc:sldMkLst>
      </pc:sldChg>
      <pc:sldChg chg="del">
        <pc:chgData name="Phoebe Ward - Fellow" userId="S::pward@cityoflittlefalls.com::fa3d05e7-98a8-400a-b280-023ab8bf161f" providerId="AD" clId="Web-{B169CEE1-81A8-8B36-67DB-1447CBFB4BD4}" dt="2020-09-17T20:34:41.727" v="0"/>
        <pc:sldMkLst>
          <pc:docMk/>
          <pc:sldMk cId="4116661344" sldId="363"/>
        </pc:sldMkLst>
      </pc:sldChg>
      <pc:sldChg chg="del">
        <pc:chgData name="Phoebe Ward - Fellow" userId="S::pward@cityoflittlefalls.com::fa3d05e7-98a8-400a-b280-023ab8bf161f" providerId="AD" clId="Web-{B169CEE1-81A8-8B36-67DB-1447CBFB4BD4}" dt="2020-09-17T20:34:48.711" v="2"/>
        <pc:sldMkLst>
          <pc:docMk/>
          <pc:sldMk cId="2934628667" sldId="370"/>
        </pc:sldMkLst>
      </pc:sldChg>
      <pc:sldChg chg="del">
        <pc:chgData name="Phoebe Ward - Fellow" userId="S::pward@cityoflittlefalls.com::fa3d05e7-98a8-400a-b280-023ab8bf161f" providerId="AD" clId="Web-{B169CEE1-81A8-8B36-67DB-1447CBFB4BD4}" dt="2020-09-17T20:34:43.508" v="1"/>
        <pc:sldMkLst>
          <pc:docMk/>
          <pc:sldMk cId="457223430" sldId="371"/>
        </pc:sldMkLst>
      </pc:sldChg>
      <pc:sldChg chg="addSp delSp modSp">
        <pc:chgData name="Phoebe Ward - Fellow" userId="S::pward@cityoflittlefalls.com::fa3d05e7-98a8-400a-b280-023ab8bf161f" providerId="AD" clId="Web-{B169CEE1-81A8-8B36-67DB-1447CBFB4BD4}" dt="2020-09-17T20:49:53.677" v="49" actId="1076"/>
        <pc:sldMkLst>
          <pc:docMk/>
          <pc:sldMk cId="2440407032" sldId="394"/>
        </pc:sldMkLst>
        <pc:spChg chg="add del">
          <ac:chgData name="Phoebe Ward - Fellow" userId="S::pward@cityoflittlefalls.com::fa3d05e7-98a8-400a-b280-023ab8bf161f" providerId="AD" clId="Web-{B169CEE1-81A8-8B36-67DB-1447CBFB4BD4}" dt="2020-09-17T20:45:22.865" v="42"/>
          <ac:spMkLst>
            <pc:docMk/>
            <pc:sldMk cId="2440407032" sldId="394"/>
            <ac:spMk id="2" creationId="{1AE2CD7D-AB7E-4C62-BCC0-62E489F6D0CD}"/>
          </ac:spMkLst>
        </pc:spChg>
        <pc:spChg chg="add mod">
          <ac:chgData name="Phoebe Ward - Fellow" userId="S::pward@cityoflittlefalls.com::fa3d05e7-98a8-400a-b280-023ab8bf161f" providerId="AD" clId="Web-{B169CEE1-81A8-8B36-67DB-1447CBFB4BD4}" dt="2020-09-17T20:49:53.677" v="49" actId="1076"/>
          <ac:spMkLst>
            <pc:docMk/>
            <pc:sldMk cId="2440407032" sldId="394"/>
            <ac:spMk id="5" creationId="{4C26F9AE-F184-497B-8EEA-D620A3F378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44DA8-F50A-4F52-BBE6-7DB5B748861E}"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3AB2F48D-D92F-480C-9BB5-B072E9B909BC}">
      <dgm:prSet phldrT="[Text]" custT="1"/>
      <dgm:spPr/>
      <dgm:t>
        <a:bodyPr/>
        <a:lstStyle/>
        <a:p>
          <a:r>
            <a:rPr lang="en-US" sz="1800" b="1"/>
            <a:t>Strategic Priorities</a:t>
          </a:r>
        </a:p>
      </dgm:t>
    </dgm:pt>
    <dgm:pt modelId="{694FC214-8CED-4982-A159-225BA07E340C}" type="parTrans" cxnId="{956D882C-8282-4D24-9E5D-3F8953B62AA2}">
      <dgm:prSet/>
      <dgm:spPr/>
      <dgm:t>
        <a:bodyPr/>
        <a:lstStyle/>
        <a:p>
          <a:endParaRPr lang="en-US"/>
        </a:p>
      </dgm:t>
    </dgm:pt>
    <dgm:pt modelId="{506877FA-B736-4E70-B096-A284F503C0BB}" type="sibTrans" cxnId="{956D882C-8282-4D24-9E5D-3F8953B62AA2}">
      <dgm:prSet/>
      <dgm:spPr/>
      <dgm:t>
        <a:bodyPr/>
        <a:lstStyle/>
        <a:p>
          <a:endParaRPr lang="en-US"/>
        </a:p>
      </dgm:t>
    </dgm:pt>
    <dgm:pt modelId="{2849326C-152D-4A4F-B5CA-70C1FD0BAD08}">
      <dgm:prSet phldrT="[Text]"/>
      <dgm:spPr>
        <a:solidFill>
          <a:schemeClr val="accent6">
            <a:lumMod val="75000"/>
          </a:schemeClr>
        </a:solidFill>
      </dgm:spPr>
      <dgm:t>
        <a:bodyPr/>
        <a:lstStyle/>
        <a:p>
          <a:r>
            <a:rPr lang="en-US"/>
            <a:t>Support the Next Generation</a:t>
          </a:r>
        </a:p>
      </dgm:t>
    </dgm:pt>
    <dgm:pt modelId="{D515DF3D-9A76-4AC8-9AB1-927F4590E894}" type="parTrans" cxnId="{6A79DBD0-88F1-4FE0-8F27-B3B45A5EA439}">
      <dgm:prSet/>
      <dgm:spPr/>
      <dgm:t>
        <a:bodyPr/>
        <a:lstStyle/>
        <a:p>
          <a:endParaRPr lang="en-US"/>
        </a:p>
      </dgm:t>
    </dgm:pt>
    <dgm:pt modelId="{8F365B89-072D-49B7-82E4-0D2A1B678204}" type="sibTrans" cxnId="{6A79DBD0-88F1-4FE0-8F27-B3B45A5EA439}">
      <dgm:prSet/>
      <dgm:spPr/>
      <dgm:t>
        <a:bodyPr/>
        <a:lstStyle/>
        <a:p>
          <a:endParaRPr lang="en-US"/>
        </a:p>
      </dgm:t>
    </dgm:pt>
    <dgm:pt modelId="{04AAB145-FC0B-4674-BEA8-050710CABF15}">
      <dgm:prSet phldrT="[Text]"/>
      <dgm:spPr>
        <a:solidFill>
          <a:schemeClr val="tx2"/>
        </a:solidFill>
      </dgm:spPr>
      <dgm:t>
        <a:bodyPr/>
        <a:lstStyle/>
        <a:p>
          <a:r>
            <a:rPr lang="en-US"/>
            <a:t>Protect our Natural Resources</a:t>
          </a:r>
        </a:p>
      </dgm:t>
    </dgm:pt>
    <dgm:pt modelId="{70655D58-350E-47FA-BED9-D91132B3F166}" type="parTrans" cxnId="{C647F357-6B5D-4F6C-B393-1B38FFC05D28}">
      <dgm:prSet/>
      <dgm:spPr/>
      <dgm:t>
        <a:bodyPr/>
        <a:lstStyle/>
        <a:p>
          <a:endParaRPr lang="en-US"/>
        </a:p>
      </dgm:t>
    </dgm:pt>
    <dgm:pt modelId="{FD7D6D1E-752D-4F5E-A9D5-422D205B076F}" type="sibTrans" cxnId="{C647F357-6B5D-4F6C-B393-1B38FFC05D28}">
      <dgm:prSet/>
      <dgm:spPr/>
      <dgm:t>
        <a:bodyPr/>
        <a:lstStyle/>
        <a:p>
          <a:endParaRPr lang="en-US"/>
        </a:p>
      </dgm:t>
    </dgm:pt>
    <dgm:pt modelId="{1B0626DD-ABF4-432B-B3B4-8B82C02499D8}">
      <dgm:prSet phldrT="[Text]"/>
      <dgm:spPr>
        <a:solidFill>
          <a:schemeClr val="accent2">
            <a:lumMod val="75000"/>
          </a:schemeClr>
        </a:solidFill>
      </dgm:spPr>
      <dgm:t>
        <a:bodyPr/>
        <a:lstStyle/>
        <a:p>
          <a:r>
            <a:rPr lang="en-US"/>
            <a:t>Reinforce the Local Economy</a:t>
          </a:r>
        </a:p>
      </dgm:t>
    </dgm:pt>
    <dgm:pt modelId="{032E2C56-6E3A-473D-A31A-C05583AF0303}" type="parTrans" cxnId="{0D8DAE7C-F474-410F-96B3-73328FBB2278}">
      <dgm:prSet/>
      <dgm:spPr/>
      <dgm:t>
        <a:bodyPr/>
        <a:lstStyle/>
        <a:p>
          <a:endParaRPr lang="en-US"/>
        </a:p>
      </dgm:t>
    </dgm:pt>
    <dgm:pt modelId="{16B7F429-B9A4-48CD-B078-6C4D7046DA46}" type="sibTrans" cxnId="{0D8DAE7C-F474-410F-96B3-73328FBB2278}">
      <dgm:prSet/>
      <dgm:spPr/>
      <dgm:t>
        <a:bodyPr/>
        <a:lstStyle/>
        <a:p>
          <a:endParaRPr lang="en-US"/>
        </a:p>
      </dgm:t>
    </dgm:pt>
    <dgm:pt modelId="{E9803CF1-0DF7-40E6-8ABB-D3D36BE4654C}">
      <dgm:prSet phldrT="[Text]"/>
      <dgm:spPr/>
      <dgm:t>
        <a:bodyPr/>
        <a:lstStyle/>
        <a:p>
          <a:r>
            <a:rPr lang="en-US"/>
            <a:t>Practice Hospitality and Welcome</a:t>
          </a:r>
        </a:p>
      </dgm:t>
    </dgm:pt>
    <dgm:pt modelId="{B84FF1DB-C1C8-4313-B6BD-2EEFF2874F80}" type="parTrans" cxnId="{A232D77F-6314-4CE7-8E37-836948EFC3FF}">
      <dgm:prSet/>
      <dgm:spPr/>
      <dgm:t>
        <a:bodyPr/>
        <a:lstStyle/>
        <a:p>
          <a:endParaRPr lang="en-US"/>
        </a:p>
      </dgm:t>
    </dgm:pt>
    <dgm:pt modelId="{6E37EE9D-1B8A-44B6-A1F2-AA4F7DBE737C}" type="sibTrans" cxnId="{A232D77F-6314-4CE7-8E37-836948EFC3FF}">
      <dgm:prSet/>
      <dgm:spPr/>
      <dgm:t>
        <a:bodyPr/>
        <a:lstStyle/>
        <a:p>
          <a:endParaRPr lang="en-US"/>
        </a:p>
      </dgm:t>
    </dgm:pt>
    <dgm:pt modelId="{B6BE4E86-9F10-4797-AF9C-462FCE45CB0C}">
      <dgm:prSet phldrT="[Text]"/>
      <dgm:spPr/>
      <dgm:t>
        <a:bodyPr/>
        <a:lstStyle/>
        <a:p>
          <a:r>
            <a:rPr lang="en-US"/>
            <a:t>Build on our Creative Assets</a:t>
          </a:r>
        </a:p>
      </dgm:t>
    </dgm:pt>
    <dgm:pt modelId="{2B5A0BBD-A48A-43AA-BDEB-D47BB9106B6D}" type="parTrans" cxnId="{C5C3AE31-6F78-44BF-8458-8C381D11D9DE}">
      <dgm:prSet/>
      <dgm:spPr/>
      <dgm:t>
        <a:bodyPr/>
        <a:lstStyle/>
        <a:p>
          <a:endParaRPr lang="en-US"/>
        </a:p>
      </dgm:t>
    </dgm:pt>
    <dgm:pt modelId="{7A672E61-717A-4A58-9167-7043067794BB}" type="sibTrans" cxnId="{C5C3AE31-6F78-44BF-8458-8C381D11D9DE}">
      <dgm:prSet/>
      <dgm:spPr/>
      <dgm:t>
        <a:bodyPr/>
        <a:lstStyle/>
        <a:p>
          <a:endParaRPr lang="en-US"/>
        </a:p>
      </dgm:t>
    </dgm:pt>
    <dgm:pt modelId="{3A04498B-A167-40FE-A0B5-045C01E19481}">
      <dgm:prSet phldrT="[Text]"/>
      <dgm:spPr/>
      <dgm:t>
        <a:bodyPr/>
        <a:lstStyle/>
        <a:p>
          <a:r>
            <a:rPr lang="en-US"/>
            <a:t>Bolster Health and Wellness</a:t>
          </a:r>
        </a:p>
      </dgm:t>
    </dgm:pt>
    <dgm:pt modelId="{EF619A79-1D2B-4493-898C-DCD1C31FD340}" type="parTrans" cxnId="{A4ECF02C-00EF-4074-84E2-0DEB46EDF386}">
      <dgm:prSet/>
      <dgm:spPr/>
      <dgm:t>
        <a:bodyPr/>
        <a:lstStyle/>
        <a:p>
          <a:endParaRPr lang="en-US"/>
        </a:p>
      </dgm:t>
    </dgm:pt>
    <dgm:pt modelId="{167C9999-EF5D-420A-BD39-12BBA1149A42}" type="sibTrans" cxnId="{A4ECF02C-00EF-4074-84E2-0DEB46EDF386}">
      <dgm:prSet/>
      <dgm:spPr/>
      <dgm:t>
        <a:bodyPr/>
        <a:lstStyle/>
        <a:p>
          <a:endParaRPr lang="en-US"/>
        </a:p>
      </dgm:t>
    </dgm:pt>
    <dgm:pt modelId="{D9D9FFD1-48CD-4753-A6F5-5B41634D10E2}" type="pres">
      <dgm:prSet presAssocID="{BC744DA8-F50A-4F52-BBE6-7DB5B748861E}" presName="Name0" presStyleCnt="0">
        <dgm:presLayoutVars>
          <dgm:chMax val="1"/>
          <dgm:chPref val="1"/>
          <dgm:dir/>
          <dgm:animOne val="branch"/>
          <dgm:animLvl val="lvl"/>
        </dgm:presLayoutVars>
      </dgm:prSet>
      <dgm:spPr/>
    </dgm:pt>
    <dgm:pt modelId="{D67EE877-46A0-408B-880C-71E4DB46FA7F}" type="pres">
      <dgm:prSet presAssocID="{3AB2F48D-D92F-480C-9BB5-B072E9B909BC}" presName="Parent" presStyleLbl="node0" presStyleIdx="0" presStyleCnt="1">
        <dgm:presLayoutVars>
          <dgm:chMax val="6"/>
          <dgm:chPref val="6"/>
        </dgm:presLayoutVars>
      </dgm:prSet>
      <dgm:spPr/>
    </dgm:pt>
    <dgm:pt modelId="{306E07E0-541E-45B3-9590-A2A7EEDE6D17}" type="pres">
      <dgm:prSet presAssocID="{2849326C-152D-4A4F-B5CA-70C1FD0BAD08}" presName="Accent1" presStyleCnt="0"/>
      <dgm:spPr/>
    </dgm:pt>
    <dgm:pt modelId="{295B6315-5999-4122-BDD4-307CD12FA560}" type="pres">
      <dgm:prSet presAssocID="{2849326C-152D-4A4F-B5CA-70C1FD0BAD08}" presName="Accent" presStyleLbl="bgShp" presStyleIdx="0" presStyleCnt="6"/>
      <dgm:spPr/>
    </dgm:pt>
    <dgm:pt modelId="{4C88B5B8-F6D6-499B-A936-151C7C8152CE}" type="pres">
      <dgm:prSet presAssocID="{2849326C-152D-4A4F-B5CA-70C1FD0BAD08}" presName="Child1" presStyleLbl="node1" presStyleIdx="0" presStyleCnt="6">
        <dgm:presLayoutVars>
          <dgm:chMax val="0"/>
          <dgm:chPref val="0"/>
          <dgm:bulletEnabled val="1"/>
        </dgm:presLayoutVars>
      </dgm:prSet>
      <dgm:spPr/>
    </dgm:pt>
    <dgm:pt modelId="{EE2B0F4D-5DF2-4734-8A1B-E6FF8B274B19}" type="pres">
      <dgm:prSet presAssocID="{04AAB145-FC0B-4674-BEA8-050710CABF15}" presName="Accent2" presStyleCnt="0"/>
      <dgm:spPr/>
    </dgm:pt>
    <dgm:pt modelId="{6AE0BC0E-94A7-4700-B1F1-B19487AD373C}" type="pres">
      <dgm:prSet presAssocID="{04AAB145-FC0B-4674-BEA8-050710CABF15}" presName="Accent" presStyleLbl="bgShp" presStyleIdx="1" presStyleCnt="6"/>
      <dgm:spPr/>
    </dgm:pt>
    <dgm:pt modelId="{F964BB87-014F-4D16-9F70-02918F343988}" type="pres">
      <dgm:prSet presAssocID="{04AAB145-FC0B-4674-BEA8-050710CABF15}" presName="Child2" presStyleLbl="node1" presStyleIdx="1" presStyleCnt="6">
        <dgm:presLayoutVars>
          <dgm:chMax val="0"/>
          <dgm:chPref val="0"/>
          <dgm:bulletEnabled val="1"/>
        </dgm:presLayoutVars>
      </dgm:prSet>
      <dgm:spPr/>
    </dgm:pt>
    <dgm:pt modelId="{AB4DCAF6-76EC-463B-8DBF-CF9F773600DA}" type="pres">
      <dgm:prSet presAssocID="{1B0626DD-ABF4-432B-B3B4-8B82C02499D8}" presName="Accent3" presStyleCnt="0"/>
      <dgm:spPr/>
    </dgm:pt>
    <dgm:pt modelId="{703F9E37-70B9-4B51-A50D-33DCA70BD1C6}" type="pres">
      <dgm:prSet presAssocID="{1B0626DD-ABF4-432B-B3B4-8B82C02499D8}" presName="Accent" presStyleLbl="bgShp" presStyleIdx="2" presStyleCnt="6"/>
      <dgm:spPr/>
    </dgm:pt>
    <dgm:pt modelId="{F2018911-0161-41C5-BAA8-DCA0F63CE899}" type="pres">
      <dgm:prSet presAssocID="{1B0626DD-ABF4-432B-B3B4-8B82C02499D8}" presName="Child3" presStyleLbl="node1" presStyleIdx="2" presStyleCnt="6">
        <dgm:presLayoutVars>
          <dgm:chMax val="0"/>
          <dgm:chPref val="0"/>
          <dgm:bulletEnabled val="1"/>
        </dgm:presLayoutVars>
      </dgm:prSet>
      <dgm:spPr/>
    </dgm:pt>
    <dgm:pt modelId="{FCC216D6-6389-467B-B562-D6261F166174}" type="pres">
      <dgm:prSet presAssocID="{E9803CF1-0DF7-40E6-8ABB-D3D36BE4654C}" presName="Accent4" presStyleCnt="0"/>
      <dgm:spPr/>
    </dgm:pt>
    <dgm:pt modelId="{35E9E14F-C455-471B-8113-738B136CCAE5}" type="pres">
      <dgm:prSet presAssocID="{E9803CF1-0DF7-40E6-8ABB-D3D36BE4654C}" presName="Accent" presStyleLbl="bgShp" presStyleIdx="3" presStyleCnt="6"/>
      <dgm:spPr/>
    </dgm:pt>
    <dgm:pt modelId="{6FC35392-6F5F-4ECF-8E8E-1BAE015FA0F3}" type="pres">
      <dgm:prSet presAssocID="{E9803CF1-0DF7-40E6-8ABB-D3D36BE4654C}" presName="Child4" presStyleLbl="node1" presStyleIdx="3" presStyleCnt="6">
        <dgm:presLayoutVars>
          <dgm:chMax val="0"/>
          <dgm:chPref val="0"/>
          <dgm:bulletEnabled val="1"/>
        </dgm:presLayoutVars>
      </dgm:prSet>
      <dgm:spPr/>
    </dgm:pt>
    <dgm:pt modelId="{C74F25A5-FF5A-4DD4-ACA4-25695286F649}" type="pres">
      <dgm:prSet presAssocID="{B6BE4E86-9F10-4797-AF9C-462FCE45CB0C}" presName="Accent5" presStyleCnt="0"/>
      <dgm:spPr/>
    </dgm:pt>
    <dgm:pt modelId="{5B431E55-0694-4149-840D-8B2AC839D73A}" type="pres">
      <dgm:prSet presAssocID="{B6BE4E86-9F10-4797-AF9C-462FCE45CB0C}" presName="Accent" presStyleLbl="bgShp" presStyleIdx="4" presStyleCnt="6"/>
      <dgm:spPr/>
    </dgm:pt>
    <dgm:pt modelId="{E75C1B85-8851-4B6D-B018-A092C1C6F97E}" type="pres">
      <dgm:prSet presAssocID="{B6BE4E86-9F10-4797-AF9C-462FCE45CB0C}" presName="Child5" presStyleLbl="node1" presStyleIdx="4" presStyleCnt="6">
        <dgm:presLayoutVars>
          <dgm:chMax val="0"/>
          <dgm:chPref val="0"/>
          <dgm:bulletEnabled val="1"/>
        </dgm:presLayoutVars>
      </dgm:prSet>
      <dgm:spPr/>
    </dgm:pt>
    <dgm:pt modelId="{5773182B-A219-475D-B9D8-7BD56ECBCF4A}" type="pres">
      <dgm:prSet presAssocID="{3A04498B-A167-40FE-A0B5-045C01E19481}" presName="Accent6" presStyleCnt="0"/>
      <dgm:spPr/>
    </dgm:pt>
    <dgm:pt modelId="{731BDA96-7262-4AD4-A787-2224D1B11A2C}" type="pres">
      <dgm:prSet presAssocID="{3A04498B-A167-40FE-A0B5-045C01E19481}" presName="Accent" presStyleLbl="bgShp" presStyleIdx="5" presStyleCnt="6"/>
      <dgm:spPr/>
    </dgm:pt>
    <dgm:pt modelId="{AD0BC5AD-3999-46E1-8D7B-281F8D7810E7}" type="pres">
      <dgm:prSet presAssocID="{3A04498B-A167-40FE-A0B5-045C01E19481}" presName="Child6" presStyleLbl="node1" presStyleIdx="5" presStyleCnt="6">
        <dgm:presLayoutVars>
          <dgm:chMax val="0"/>
          <dgm:chPref val="0"/>
          <dgm:bulletEnabled val="1"/>
        </dgm:presLayoutVars>
      </dgm:prSet>
      <dgm:spPr/>
    </dgm:pt>
  </dgm:ptLst>
  <dgm:cxnLst>
    <dgm:cxn modelId="{D3A02C23-9CF6-4E11-843F-0F6888DA8A9C}" type="presOf" srcId="{B6BE4E86-9F10-4797-AF9C-462FCE45CB0C}" destId="{E75C1B85-8851-4B6D-B018-A092C1C6F97E}" srcOrd="0" destOrd="0" presId="urn:microsoft.com/office/officeart/2011/layout/HexagonRadial"/>
    <dgm:cxn modelId="{956D882C-8282-4D24-9E5D-3F8953B62AA2}" srcId="{BC744DA8-F50A-4F52-BBE6-7DB5B748861E}" destId="{3AB2F48D-D92F-480C-9BB5-B072E9B909BC}" srcOrd="0" destOrd="0" parTransId="{694FC214-8CED-4982-A159-225BA07E340C}" sibTransId="{506877FA-B736-4E70-B096-A284F503C0BB}"/>
    <dgm:cxn modelId="{A4ECF02C-00EF-4074-84E2-0DEB46EDF386}" srcId="{3AB2F48D-D92F-480C-9BB5-B072E9B909BC}" destId="{3A04498B-A167-40FE-A0B5-045C01E19481}" srcOrd="5" destOrd="0" parTransId="{EF619A79-1D2B-4493-898C-DCD1C31FD340}" sibTransId="{167C9999-EF5D-420A-BD39-12BBA1149A42}"/>
    <dgm:cxn modelId="{19FFEB30-0360-46BB-92AD-7C36DE0A47F8}" type="presOf" srcId="{3AB2F48D-D92F-480C-9BB5-B072E9B909BC}" destId="{D67EE877-46A0-408B-880C-71E4DB46FA7F}" srcOrd="0" destOrd="0" presId="urn:microsoft.com/office/officeart/2011/layout/HexagonRadial"/>
    <dgm:cxn modelId="{C5C3AE31-6F78-44BF-8458-8C381D11D9DE}" srcId="{3AB2F48D-D92F-480C-9BB5-B072E9B909BC}" destId="{B6BE4E86-9F10-4797-AF9C-462FCE45CB0C}" srcOrd="4" destOrd="0" parTransId="{2B5A0BBD-A48A-43AA-BDEB-D47BB9106B6D}" sibTransId="{7A672E61-717A-4A58-9167-7043067794BB}"/>
    <dgm:cxn modelId="{81DF8764-5552-49D3-8E08-416A1368D979}" type="presOf" srcId="{BC744DA8-F50A-4F52-BBE6-7DB5B748861E}" destId="{D9D9FFD1-48CD-4753-A6F5-5B41634D10E2}" srcOrd="0" destOrd="0" presId="urn:microsoft.com/office/officeart/2011/layout/HexagonRadial"/>
    <dgm:cxn modelId="{744CA747-8037-490D-97FF-4C290C44B75E}" type="presOf" srcId="{2849326C-152D-4A4F-B5CA-70C1FD0BAD08}" destId="{4C88B5B8-F6D6-499B-A936-151C7C8152CE}" srcOrd="0" destOrd="0" presId="urn:microsoft.com/office/officeart/2011/layout/HexagonRadial"/>
    <dgm:cxn modelId="{9E415A54-4995-4572-B900-C3F9566A1B73}" type="presOf" srcId="{E9803CF1-0DF7-40E6-8ABB-D3D36BE4654C}" destId="{6FC35392-6F5F-4ECF-8E8E-1BAE015FA0F3}" srcOrd="0" destOrd="0" presId="urn:microsoft.com/office/officeart/2011/layout/HexagonRadial"/>
    <dgm:cxn modelId="{C647F357-6B5D-4F6C-B393-1B38FFC05D28}" srcId="{3AB2F48D-D92F-480C-9BB5-B072E9B909BC}" destId="{04AAB145-FC0B-4674-BEA8-050710CABF15}" srcOrd="1" destOrd="0" parTransId="{70655D58-350E-47FA-BED9-D91132B3F166}" sibTransId="{FD7D6D1E-752D-4F5E-A9D5-422D205B076F}"/>
    <dgm:cxn modelId="{0D8DAE7C-F474-410F-96B3-73328FBB2278}" srcId="{3AB2F48D-D92F-480C-9BB5-B072E9B909BC}" destId="{1B0626DD-ABF4-432B-B3B4-8B82C02499D8}" srcOrd="2" destOrd="0" parTransId="{032E2C56-6E3A-473D-A31A-C05583AF0303}" sibTransId="{16B7F429-B9A4-48CD-B078-6C4D7046DA46}"/>
    <dgm:cxn modelId="{A232D77F-6314-4CE7-8E37-836948EFC3FF}" srcId="{3AB2F48D-D92F-480C-9BB5-B072E9B909BC}" destId="{E9803CF1-0DF7-40E6-8ABB-D3D36BE4654C}" srcOrd="3" destOrd="0" parTransId="{B84FF1DB-C1C8-4313-B6BD-2EEFF2874F80}" sibTransId="{6E37EE9D-1B8A-44B6-A1F2-AA4F7DBE737C}"/>
    <dgm:cxn modelId="{13460AA6-857A-492B-A90E-181D70FE929B}" type="presOf" srcId="{04AAB145-FC0B-4674-BEA8-050710CABF15}" destId="{F964BB87-014F-4D16-9F70-02918F343988}" srcOrd="0" destOrd="0" presId="urn:microsoft.com/office/officeart/2011/layout/HexagonRadial"/>
    <dgm:cxn modelId="{70475FAA-5480-4A57-BFA0-605DCC947560}" type="presOf" srcId="{3A04498B-A167-40FE-A0B5-045C01E19481}" destId="{AD0BC5AD-3999-46E1-8D7B-281F8D7810E7}" srcOrd="0" destOrd="0" presId="urn:microsoft.com/office/officeart/2011/layout/HexagonRadial"/>
    <dgm:cxn modelId="{D21BAFAB-2BEB-445B-906F-4A9CCD317927}" type="presOf" srcId="{1B0626DD-ABF4-432B-B3B4-8B82C02499D8}" destId="{F2018911-0161-41C5-BAA8-DCA0F63CE899}" srcOrd="0" destOrd="0" presId="urn:microsoft.com/office/officeart/2011/layout/HexagonRadial"/>
    <dgm:cxn modelId="{6A79DBD0-88F1-4FE0-8F27-B3B45A5EA439}" srcId="{3AB2F48D-D92F-480C-9BB5-B072E9B909BC}" destId="{2849326C-152D-4A4F-B5CA-70C1FD0BAD08}" srcOrd="0" destOrd="0" parTransId="{D515DF3D-9A76-4AC8-9AB1-927F4590E894}" sibTransId="{8F365B89-072D-49B7-82E4-0D2A1B678204}"/>
    <dgm:cxn modelId="{E5F54FA0-51D3-4177-B273-56E65A1A154A}" type="presParOf" srcId="{D9D9FFD1-48CD-4753-A6F5-5B41634D10E2}" destId="{D67EE877-46A0-408B-880C-71E4DB46FA7F}" srcOrd="0" destOrd="0" presId="urn:microsoft.com/office/officeart/2011/layout/HexagonRadial"/>
    <dgm:cxn modelId="{3AB16902-3514-4A6F-BA9C-312BAD3B74C2}" type="presParOf" srcId="{D9D9FFD1-48CD-4753-A6F5-5B41634D10E2}" destId="{306E07E0-541E-45B3-9590-A2A7EEDE6D17}" srcOrd="1" destOrd="0" presId="urn:microsoft.com/office/officeart/2011/layout/HexagonRadial"/>
    <dgm:cxn modelId="{3B2839E2-52FF-4D44-8C97-E6E97772DE31}" type="presParOf" srcId="{306E07E0-541E-45B3-9590-A2A7EEDE6D17}" destId="{295B6315-5999-4122-BDD4-307CD12FA560}" srcOrd="0" destOrd="0" presId="urn:microsoft.com/office/officeart/2011/layout/HexagonRadial"/>
    <dgm:cxn modelId="{D31A8A39-53AA-4747-89EB-D6076FAD6153}" type="presParOf" srcId="{D9D9FFD1-48CD-4753-A6F5-5B41634D10E2}" destId="{4C88B5B8-F6D6-499B-A936-151C7C8152CE}" srcOrd="2" destOrd="0" presId="urn:microsoft.com/office/officeart/2011/layout/HexagonRadial"/>
    <dgm:cxn modelId="{215CF323-C238-451F-BB7B-3B2759ECB85A}" type="presParOf" srcId="{D9D9FFD1-48CD-4753-A6F5-5B41634D10E2}" destId="{EE2B0F4D-5DF2-4734-8A1B-E6FF8B274B19}" srcOrd="3" destOrd="0" presId="urn:microsoft.com/office/officeart/2011/layout/HexagonRadial"/>
    <dgm:cxn modelId="{F85D09E0-8EAB-490C-8816-7915B0933B25}" type="presParOf" srcId="{EE2B0F4D-5DF2-4734-8A1B-E6FF8B274B19}" destId="{6AE0BC0E-94A7-4700-B1F1-B19487AD373C}" srcOrd="0" destOrd="0" presId="urn:microsoft.com/office/officeart/2011/layout/HexagonRadial"/>
    <dgm:cxn modelId="{A37B86D7-B5DD-4CD0-823B-DFBA9238A207}" type="presParOf" srcId="{D9D9FFD1-48CD-4753-A6F5-5B41634D10E2}" destId="{F964BB87-014F-4D16-9F70-02918F343988}" srcOrd="4" destOrd="0" presId="urn:microsoft.com/office/officeart/2011/layout/HexagonRadial"/>
    <dgm:cxn modelId="{9974EDD3-E991-4072-9E5F-15A0E5ACB3DB}" type="presParOf" srcId="{D9D9FFD1-48CD-4753-A6F5-5B41634D10E2}" destId="{AB4DCAF6-76EC-463B-8DBF-CF9F773600DA}" srcOrd="5" destOrd="0" presId="urn:microsoft.com/office/officeart/2011/layout/HexagonRadial"/>
    <dgm:cxn modelId="{89D1F7AE-A02F-4F53-9CB3-3D1379F7B41F}" type="presParOf" srcId="{AB4DCAF6-76EC-463B-8DBF-CF9F773600DA}" destId="{703F9E37-70B9-4B51-A50D-33DCA70BD1C6}" srcOrd="0" destOrd="0" presId="urn:microsoft.com/office/officeart/2011/layout/HexagonRadial"/>
    <dgm:cxn modelId="{63A793E7-48BB-4E26-AB1B-1BFDFC8488B5}" type="presParOf" srcId="{D9D9FFD1-48CD-4753-A6F5-5B41634D10E2}" destId="{F2018911-0161-41C5-BAA8-DCA0F63CE899}" srcOrd="6" destOrd="0" presId="urn:microsoft.com/office/officeart/2011/layout/HexagonRadial"/>
    <dgm:cxn modelId="{6D32A8DB-496D-40A5-B203-7EE3FF85BFB4}" type="presParOf" srcId="{D9D9FFD1-48CD-4753-A6F5-5B41634D10E2}" destId="{FCC216D6-6389-467B-B562-D6261F166174}" srcOrd="7" destOrd="0" presId="urn:microsoft.com/office/officeart/2011/layout/HexagonRadial"/>
    <dgm:cxn modelId="{13C75019-414A-4F40-AD02-2B76BB47E08A}" type="presParOf" srcId="{FCC216D6-6389-467B-B562-D6261F166174}" destId="{35E9E14F-C455-471B-8113-738B136CCAE5}" srcOrd="0" destOrd="0" presId="urn:microsoft.com/office/officeart/2011/layout/HexagonRadial"/>
    <dgm:cxn modelId="{75396E88-BC6A-4565-B3A5-81A3C657B0EB}" type="presParOf" srcId="{D9D9FFD1-48CD-4753-A6F5-5B41634D10E2}" destId="{6FC35392-6F5F-4ECF-8E8E-1BAE015FA0F3}" srcOrd="8" destOrd="0" presId="urn:microsoft.com/office/officeart/2011/layout/HexagonRadial"/>
    <dgm:cxn modelId="{F4654AAF-3F2A-4E14-A1BD-24C57F1B819F}" type="presParOf" srcId="{D9D9FFD1-48CD-4753-A6F5-5B41634D10E2}" destId="{C74F25A5-FF5A-4DD4-ACA4-25695286F649}" srcOrd="9" destOrd="0" presId="urn:microsoft.com/office/officeart/2011/layout/HexagonRadial"/>
    <dgm:cxn modelId="{8CB07D83-AB5D-4FEA-A123-F86B5F156EB2}" type="presParOf" srcId="{C74F25A5-FF5A-4DD4-ACA4-25695286F649}" destId="{5B431E55-0694-4149-840D-8B2AC839D73A}" srcOrd="0" destOrd="0" presId="urn:microsoft.com/office/officeart/2011/layout/HexagonRadial"/>
    <dgm:cxn modelId="{B13F4291-98CD-445A-90CA-841CD656CFE5}" type="presParOf" srcId="{D9D9FFD1-48CD-4753-A6F5-5B41634D10E2}" destId="{E75C1B85-8851-4B6D-B018-A092C1C6F97E}" srcOrd="10" destOrd="0" presId="urn:microsoft.com/office/officeart/2011/layout/HexagonRadial"/>
    <dgm:cxn modelId="{05C2CF8A-6FDE-49F5-AD52-DDA2C79E1C3B}" type="presParOf" srcId="{D9D9FFD1-48CD-4753-A6F5-5B41634D10E2}" destId="{5773182B-A219-475D-B9D8-7BD56ECBCF4A}" srcOrd="11" destOrd="0" presId="urn:microsoft.com/office/officeart/2011/layout/HexagonRadial"/>
    <dgm:cxn modelId="{E3CF483A-E0D6-4715-AC7B-064167FE0C4D}" type="presParOf" srcId="{5773182B-A219-475D-B9D8-7BD56ECBCF4A}" destId="{731BDA96-7262-4AD4-A787-2224D1B11A2C}" srcOrd="0" destOrd="0" presId="urn:microsoft.com/office/officeart/2011/layout/HexagonRadial"/>
    <dgm:cxn modelId="{5ADA4C24-359F-4F30-9234-B6E38D197CDF}" type="presParOf" srcId="{D9D9FFD1-48CD-4753-A6F5-5B41634D10E2}" destId="{AD0BC5AD-3999-46E1-8D7B-281F8D7810E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C9D03-2FC5-4FCB-BC58-F8C9C963244C}" type="doc">
      <dgm:prSet loTypeId="urn:diagrams.loki3.com/VaryingWidthList" loCatId="list" qsTypeId="urn:microsoft.com/office/officeart/2005/8/quickstyle/simple1" qsCatId="simple" csTypeId="urn:microsoft.com/office/officeart/2005/8/colors/colorful1#1" csCatId="colorful" phldr="1"/>
      <dgm:spPr/>
    </dgm:pt>
    <dgm:pt modelId="{E3E1C559-D325-4E6C-9080-CA4744256B97}">
      <dgm:prSet phldrT="[Text]"/>
      <dgm:spPr/>
      <dgm:t>
        <a:bodyPr/>
        <a:lstStyle/>
        <a:p>
          <a:r>
            <a:rPr lang="en-US"/>
            <a:t>Support the next generation</a:t>
          </a:r>
        </a:p>
      </dgm:t>
    </dgm:pt>
    <dgm:pt modelId="{81BEA353-5A70-4818-B4EA-4BE57283E44A}" type="parTrans" cxnId="{4C6F07E8-DC25-4099-BCFA-A240E67DF575}">
      <dgm:prSet/>
      <dgm:spPr/>
      <dgm:t>
        <a:bodyPr/>
        <a:lstStyle/>
        <a:p>
          <a:endParaRPr lang="en-US"/>
        </a:p>
      </dgm:t>
    </dgm:pt>
    <dgm:pt modelId="{1358EB88-CB7A-4901-BCD1-4C4651BA5C15}" type="sibTrans" cxnId="{4C6F07E8-DC25-4099-BCFA-A240E67DF575}">
      <dgm:prSet/>
      <dgm:spPr/>
      <dgm:t>
        <a:bodyPr/>
        <a:lstStyle/>
        <a:p>
          <a:endParaRPr lang="en-US"/>
        </a:p>
      </dgm:t>
    </dgm:pt>
    <dgm:pt modelId="{3A581B5E-7E25-4778-8CFA-1331F3E0BEFA}">
      <dgm:prSet phldrT="[Text]"/>
      <dgm:spPr/>
      <dgm:t>
        <a:bodyPr/>
        <a:lstStyle/>
        <a:p>
          <a:r>
            <a:rPr lang="en-US"/>
            <a:t>Protect our natural resources</a:t>
          </a:r>
        </a:p>
      </dgm:t>
    </dgm:pt>
    <dgm:pt modelId="{8768BE97-7805-463C-AEEC-DBD0F2487DF6}" type="parTrans" cxnId="{A6650404-769D-4C16-A7BC-D26E1DCC1C71}">
      <dgm:prSet/>
      <dgm:spPr/>
      <dgm:t>
        <a:bodyPr/>
        <a:lstStyle/>
        <a:p>
          <a:endParaRPr lang="en-US"/>
        </a:p>
      </dgm:t>
    </dgm:pt>
    <dgm:pt modelId="{5547265A-83B0-481B-B24B-CB755A001134}" type="sibTrans" cxnId="{A6650404-769D-4C16-A7BC-D26E1DCC1C71}">
      <dgm:prSet/>
      <dgm:spPr/>
      <dgm:t>
        <a:bodyPr/>
        <a:lstStyle/>
        <a:p>
          <a:endParaRPr lang="en-US"/>
        </a:p>
      </dgm:t>
    </dgm:pt>
    <dgm:pt modelId="{7979724E-DE84-4190-98B3-FABA08C790A7}">
      <dgm:prSet phldrT="[Text]"/>
      <dgm:spPr/>
      <dgm:t>
        <a:bodyPr/>
        <a:lstStyle/>
        <a:p>
          <a:r>
            <a:rPr lang="en-US"/>
            <a:t>Reinforce the local economy</a:t>
          </a:r>
        </a:p>
      </dgm:t>
    </dgm:pt>
    <dgm:pt modelId="{C7E0E457-3E09-4889-914E-4418AFE7E37C}" type="parTrans" cxnId="{37FFEF3A-1E43-4F0D-92AE-1FBCD7BA9C25}">
      <dgm:prSet/>
      <dgm:spPr/>
      <dgm:t>
        <a:bodyPr/>
        <a:lstStyle/>
        <a:p>
          <a:endParaRPr lang="en-US"/>
        </a:p>
      </dgm:t>
    </dgm:pt>
    <dgm:pt modelId="{5014EA3B-9CEB-48D7-985A-AF6A1CB43BCF}" type="sibTrans" cxnId="{37FFEF3A-1E43-4F0D-92AE-1FBCD7BA9C25}">
      <dgm:prSet/>
      <dgm:spPr/>
      <dgm:t>
        <a:bodyPr/>
        <a:lstStyle/>
        <a:p>
          <a:endParaRPr lang="en-US"/>
        </a:p>
      </dgm:t>
    </dgm:pt>
    <dgm:pt modelId="{BB92CF99-24D4-4F78-93E8-7837CE59D9A6}">
      <dgm:prSet phldrT="[Text]"/>
      <dgm:spPr/>
      <dgm:t>
        <a:bodyPr/>
        <a:lstStyle/>
        <a:p>
          <a:r>
            <a:rPr lang="en-US"/>
            <a:t>Practice hospitality and welcome</a:t>
          </a:r>
        </a:p>
      </dgm:t>
    </dgm:pt>
    <dgm:pt modelId="{1A07731C-F099-4FA8-84A2-86A7E49926FB}" type="parTrans" cxnId="{1D6DFB7D-4DCF-45F6-A582-1A184A693E64}">
      <dgm:prSet/>
      <dgm:spPr/>
      <dgm:t>
        <a:bodyPr/>
        <a:lstStyle/>
        <a:p>
          <a:endParaRPr lang="en-US"/>
        </a:p>
      </dgm:t>
    </dgm:pt>
    <dgm:pt modelId="{99D72F5B-3910-44FA-B485-A20648DF8074}" type="sibTrans" cxnId="{1D6DFB7D-4DCF-45F6-A582-1A184A693E64}">
      <dgm:prSet/>
      <dgm:spPr/>
      <dgm:t>
        <a:bodyPr/>
        <a:lstStyle/>
        <a:p>
          <a:endParaRPr lang="en-US"/>
        </a:p>
      </dgm:t>
    </dgm:pt>
    <dgm:pt modelId="{24D0C6AA-2571-46F5-840C-13B144BFB65C}">
      <dgm:prSet phldrT="[Text]"/>
      <dgm:spPr/>
      <dgm:t>
        <a:bodyPr/>
        <a:lstStyle/>
        <a:p>
          <a:r>
            <a:rPr lang="en-US"/>
            <a:t>Build on our creative assets</a:t>
          </a:r>
        </a:p>
      </dgm:t>
    </dgm:pt>
    <dgm:pt modelId="{0FC52D2D-8460-4932-9B46-F2F5E6347EB2}" type="parTrans" cxnId="{37340CCB-6F32-4042-94C8-876DBB59BEDE}">
      <dgm:prSet/>
      <dgm:spPr/>
      <dgm:t>
        <a:bodyPr/>
        <a:lstStyle/>
        <a:p>
          <a:endParaRPr lang="en-US"/>
        </a:p>
      </dgm:t>
    </dgm:pt>
    <dgm:pt modelId="{E6E336BB-1BEB-498E-9C4B-E455FC8C0422}" type="sibTrans" cxnId="{37340CCB-6F32-4042-94C8-876DBB59BEDE}">
      <dgm:prSet/>
      <dgm:spPr/>
      <dgm:t>
        <a:bodyPr/>
        <a:lstStyle/>
        <a:p>
          <a:endParaRPr lang="en-US"/>
        </a:p>
      </dgm:t>
    </dgm:pt>
    <dgm:pt modelId="{35D2C831-07B8-4C07-9FD4-111D05189813}">
      <dgm:prSet phldrT="[Text]"/>
      <dgm:spPr/>
      <dgm:t>
        <a:bodyPr/>
        <a:lstStyle/>
        <a:p>
          <a:r>
            <a:rPr lang="en-US"/>
            <a:t>Bolster health and wellness</a:t>
          </a:r>
        </a:p>
      </dgm:t>
    </dgm:pt>
    <dgm:pt modelId="{F8298485-B91E-40D8-8712-7EDBC2FAC96F}" type="parTrans" cxnId="{E974A7FB-7317-40BD-AEC5-5F8A2A059B72}">
      <dgm:prSet/>
      <dgm:spPr/>
      <dgm:t>
        <a:bodyPr/>
        <a:lstStyle/>
        <a:p>
          <a:endParaRPr lang="en-US"/>
        </a:p>
      </dgm:t>
    </dgm:pt>
    <dgm:pt modelId="{A830B907-FBC6-4789-A42D-076E6FDA6E07}" type="sibTrans" cxnId="{E974A7FB-7317-40BD-AEC5-5F8A2A059B72}">
      <dgm:prSet/>
      <dgm:spPr/>
      <dgm:t>
        <a:bodyPr/>
        <a:lstStyle/>
        <a:p>
          <a:endParaRPr lang="en-US"/>
        </a:p>
      </dgm:t>
    </dgm:pt>
    <dgm:pt modelId="{2552FE0F-50FE-4655-8204-EF5F8CF53BCD}" type="pres">
      <dgm:prSet presAssocID="{E7EC9D03-2FC5-4FCB-BC58-F8C9C963244C}" presName="Name0" presStyleCnt="0">
        <dgm:presLayoutVars>
          <dgm:resizeHandles/>
        </dgm:presLayoutVars>
      </dgm:prSet>
      <dgm:spPr/>
    </dgm:pt>
    <dgm:pt modelId="{2EE2DF0A-200B-4222-8C95-9CB6FB73AA74}" type="pres">
      <dgm:prSet presAssocID="{E3E1C559-D325-4E6C-9080-CA4744256B97}" presName="text" presStyleLbl="node1" presStyleIdx="0" presStyleCnt="6">
        <dgm:presLayoutVars>
          <dgm:bulletEnabled val="1"/>
        </dgm:presLayoutVars>
      </dgm:prSet>
      <dgm:spPr/>
    </dgm:pt>
    <dgm:pt modelId="{88C6584B-33EB-4023-89AF-D0FF1FCBB391}" type="pres">
      <dgm:prSet presAssocID="{1358EB88-CB7A-4901-BCD1-4C4651BA5C15}" presName="space" presStyleCnt="0"/>
      <dgm:spPr/>
    </dgm:pt>
    <dgm:pt modelId="{1929FD5B-7218-4B57-AB76-92B8013597E6}" type="pres">
      <dgm:prSet presAssocID="{3A581B5E-7E25-4778-8CFA-1331F3E0BEFA}" presName="text" presStyleLbl="node1" presStyleIdx="1" presStyleCnt="6">
        <dgm:presLayoutVars>
          <dgm:bulletEnabled val="1"/>
        </dgm:presLayoutVars>
      </dgm:prSet>
      <dgm:spPr/>
    </dgm:pt>
    <dgm:pt modelId="{62054507-F060-40C9-9DE3-F34E8CF25BB1}" type="pres">
      <dgm:prSet presAssocID="{5547265A-83B0-481B-B24B-CB755A001134}" presName="space" presStyleCnt="0"/>
      <dgm:spPr/>
    </dgm:pt>
    <dgm:pt modelId="{7E3FC86E-8BBE-4795-AEE9-3B59CB44AEAF}" type="pres">
      <dgm:prSet presAssocID="{7979724E-DE84-4190-98B3-FABA08C790A7}" presName="text" presStyleLbl="node1" presStyleIdx="2" presStyleCnt="6">
        <dgm:presLayoutVars>
          <dgm:bulletEnabled val="1"/>
        </dgm:presLayoutVars>
      </dgm:prSet>
      <dgm:spPr/>
    </dgm:pt>
    <dgm:pt modelId="{B2423426-8839-4093-8E92-0FE81BBEE340}" type="pres">
      <dgm:prSet presAssocID="{5014EA3B-9CEB-48D7-985A-AF6A1CB43BCF}" presName="space" presStyleCnt="0"/>
      <dgm:spPr/>
    </dgm:pt>
    <dgm:pt modelId="{5E13E420-1271-449D-A567-27702B4C014F}" type="pres">
      <dgm:prSet presAssocID="{BB92CF99-24D4-4F78-93E8-7837CE59D9A6}" presName="text" presStyleLbl="node1" presStyleIdx="3" presStyleCnt="6">
        <dgm:presLayoutVars>
          <dgm:bulletEnabled val="1"/>
        </dgm:presLayoutVars>
      </dgm:prSet>
      <dgm:spPr/>
    </dgm:pt>
    <dgm:pt modelId="{39A38622-0C5B-48E5-B00C-4AD0908B717A}" type="pres">
      <dgm:prSet presAssocID="{99D72F5B-3910-44FA-B485-A20648DF8074}" presName="space" presStyleCnt="0"/>
      <dgm:spPr/>
    </dgm:pt>
    <dgm:pt modelId="{8C04086C-A921-456F-80FC-272F0D6563B8}" type="pres">
      <dgm:prSet presAssocID="{24D0C6AA-2571-46F5-840C-13B144BFB65C}" presName="text" presStyleLbl="node1" presStyleIdx="4" presStyleCnt="6">
        <dgm:presLayoutVars>
          <dgm:bulletEnabled val="1"/>
        </dgm:presLayoutVars>
      </dgm:prSet>
      <dgm:spPr/>
    </dgm:pt>
    <dgm:pt modelId="{8E1358E7-7CDC-40FA-88E8-46EDEE3DF89F}" type="pres">
      <dgm:prSet presAssocID="{E6E336BB-1BEB-498E-9C4B-E455FC8C0422}" presName="space" presStyleCnt="0"/>
      <dgm:spPr/>
    </dgm:pt>
    <dgm:pt modelId="{0C90CE26-4C71-4D15-991C-BCD4B5562A25}" type="pres">
      <dgm:prSet presAssocID="{35D2C831-07B8-4C07-9FD4-111D05189813}" presName="text" presStyleLbl="node1" presStyleIdx="5" presStyleCnt="6">
        <dgm:presLayoutVars>
          <dgm:bulletEnabled val="1"/>
        </dgm:presLayoutVars>
      </dgm:prSet>
      <dgm:spPr/>
    </dgm:pt>
  </dgm:ptLst>
  <dgm:cxnLst>
    <dgm:cxn modelId="{01268F01-B702-4046-A596-C43967AA0212}" type="presOf" srcId="{24D0C6AA-2571-46F5-840C-13B144BFB65C}" destId="{8C04086C-A921-456F-80FC-272F0D6563B8}" srcOrd="0" destOrd="0" presId="urn:diagrams.loki3.com/VaryingWidthList"/>
    <dgm:cxn modelId="{A6650404-769D-4C16-A7BC-D26E1DCC1C71}" srcId="{E7EC9D03-2FC5-4FCB-BC58-F8C9C963244C}" destId="{3A581B5E-7E25-4778-8CFA-1331F3E0BEFA}" srcOrd="1" destOrd="0" parTransId="{8768BE97-7805-463C-AEEC-DBD0F2487DF6}" sibTransId="{5547265A-83B0-481B-B24B-CB755A001134}"/>
    <dgm:cxn modelId="{37FFEF3A-1E43-4F0D-92AE-1FBCD7BA9C25}" srcId="{E7EC9D03-2FC5-4FCB-BC58-F8C9C963244C}" destId="{7979724E-DE84-4190-98B3-FABA08C790A7}" srcOrd="2" destOrd="0" parTransId="{C7E0E457-3E09-4889-914E-4418AFE7E37C}" sibTransId="{5014EA3B-9CEB-48D7-985A-AF6A1CB43BCF}"/>
    <dgm:cxn modelId="{A8026C68-4E3B-44C1-899E-3A01F099415D}" type="presOf" srcId="{E7EC9D03-2FC5-4FCB-BC58-F8C9C963244C}" destId="{2552FE0F-50FE-4655-8204-EF5F8CF53BCD}" srcOrd="0" destOrd="0" presId="urn:diagrams.loki3.com/VaryingWidthList"/>
    <dgm:cxn modelId="{64EEB06D-32C8-4BB5-A654-5D63F11DFEBD}" type="presOf" srcId="{BB92CF99-24D4-4F78-93E8-7837CE59D9A6}" destId="{5E13E420-1271-449D-A567-27702B4C014F}" srcOrd="0" destOrd="0" presId="urn:diagrams.loki3.com/VaryingWidthList"/>
    <dgm:cxn modelId="{57C57E52-2C62-4276-A005-0D673A1167C0}" type="presOf" srcId="{E3E1C559-D325-4E6C-9080-CA4744256B97}" destId="{2EE2DF0A-200B-4222-8C95-9CB6FB73AA74}" srcOrd="0" destOrd="0" presId="urn:diagrams.loki3.com/VaryingWidthList"/>
    <dgm:cxn modelId="{1D6DFB7D-4DCF-45F6-A582-1A184A693E64}" srcId="{E7EC9D03-2FC5-4FCB-BC58-F8C9C963244C}" destId="{BB92CF99-24D4-4F78-93E8-7837CE59D9A6}" srcOrd="3" destOrd="0" parTransId="{1A07731C-F099-4FA8-84A2-86A7E49926FB}" sibTransId="{99D72F5B-3910-44FA-B485-A20648DF8074}"/>
    <dgm:cxn modelId="{302E5394-A383-4CCD-A3FB-6D113FBE518F}" type="presOf" srcId="{3A581B5E-7E25-4778-8CFA-1331F3E0BEFA}" destId="{1929FD5B-7218-4B57-AB76-92B8013597E6}" srcOrd="0" destOrd="0" presId="urn:diagrams.loki3.com/VaryingWidthList"/>
    <dgm:cxn modelId="{F1EE279F-BE00-4AD6-B295-B2DB20BFD5E8}" type="presOf" srcId="{35D2C831-07B8-4C07-9FD4-111D05189813}" destId="{0C90CE26-4C71-4D15-991C-BCD4B5562A25}" srcOrd="0" destOrd="0" presId="urn:diagrams.loki3.com/VaryingWidthList"/>
    <dgm:cxn modelId="{751FCFA8-73B6-48CE-AF62-9BEE89458754}" type="presOf" srcId="{7979724E-DE84-4190-98B3-FABA08C790A7}" destId="{7E3FC86E-8BBE-4795-AEE9-3B59CB44AEAF}" srcOrd="0" destOrd="0" presId="urn:diagrams.loki3.com/VaryingWidthList"/>
    <dgm:cxn modelId="{37340CCB-6F32-4042-94C8-876DBB59BEDE}" srcId="{E7EC9D03-2FC5-4FCB-BC58-F8C9C963244C}" destId="{24D0C6AA-2571-46F5-840C-13B144BFB65C}" srcOrd="4" destOrd="0" parTransId="{0FC52D2D-8460-4932-9B46-F2F5E6347EB2}" sibTransId="{E6E336BB-1BEB-498E-9C4B-E455FC8C0422}"/>
    <dgm:cxn modelId="{4C6F07E8-DC25-4099-BCFA-A240E67DF575}" srcId="{E7EC9D03-2FC5-4FCB-BC58-F8C9C963244C}" destId="{E3E1C559-D325-4E6C-9080-CA4744256B97}" srcOrd="0" destOrd="0" parTransId="{81BEA353-5A70-4818-B4EA-4BE57283E44A}" sibTransId="{1358EB88-CB7A-4901-BCD1-4C4651BA5C15}"/>
    <dgm:cxn modelId="{E974A7FB-7317-40BD-AEC5-5F8A2A059B72}" srcId="{E7EC9D03-2FC5-4FCB-BC58-F8C9C963244C}" destId="{35D2C831-07B8-4C07-9FD4-111D05189813}" srcOrd="5" destOrd="0" parTransId="{F8298485-B91E-40D8-8712-7EDBC2FAC96F}" sibTransId="{A830B907-FBC6-4789-A42D-076E6FDA6E07}"/>
    <dgm:cxn modelId="{9F962FDF-18C2-47E5-A187-254B3A4927E7}" type="presParOf" srcId="{2552FE0F-50FE-4655-8204-EF5F8CF53BCD}" destId="{2EE2DF0A-200B-4222-8C95-9CB6FB73AA74}" srcOrd="0" destOrd="0" presId="urn:diagrams.loki3.com/VaryingWidthList"/>
    <dgm:cxn modelId="{5E952E23-ED02-41A1-B14A-BAA2C79A2D18}" type="presParOf" srcId="{2552FE0F-50FE-4655-8204-EF5F8CF53BCD}" destId="{88C6584B-33EB-4023-89AF-D0FF1FCBB391}" srcOrd="1" destOrd="0" presId="urn:diagrams.loki3.com/VaryingWidthList"/>
    <dgm:cxn modelId="{F9DE9E28-39B9-47B7-961D-18D8EB1F378E}" type="presParOf" srcId="{2552FE0F-50FE-4655-8204-EF5F8CF53BCD}" destId="{1929FD5B-7218-4B57-AB76-92B8013597E6}" srcOrd="2" destOrd="0" presId="urn:diagrams.loki3.com/VaryingWidthList"/>
    <dgm:cxn modelId="{8113D2D2-D7A1-4218-8980-5EF1A87E0441}" type="presParOf" srcId="{2552FE0F-50FE-4655-8204-EF5F8CF53BCD}" destId="{62054507-F060-40C9-9DE3-F34E8CF25BB1}" srcOrd="3" destOrd="0" presId="urn:diagrams.loki3.com/VaryingWidthList"/>
    <dgm:cxn modelId="{6F7DE772-A3A4-4168-A64F-624D45C9EEF7}" type="presParOf" srcId="{2552FE0F-50FE-4655-8204-EF5F8CF53BCD}" destId="{7E3FC86E-8BBE-4795-AEE9-3B59CB44AEAF}" srcOrd="4" destOrd="0" presId="urn:diagrams.loki3.com/VaryingWidthList"/>
    <dgm:cxn modelId="{6492D373-04B6-4515-9913-EB5C3CD4B965}" type="presParOf" srcId="{2552FE0F-50FE-4655-8204-EF5F8CF53BCD}" destId="{B2423426-8839-4093-8E92-0FE81BBEE340}" srcOrd="5" destOrd="0" presId="urn:diagrams.loki3.com/VaryingWidthList"/>
    <dgm:cxn modelId="{C7CEA05E-D206-4911-9528-15E4A5A9E397}" type="presParOf" srcId="{2552FE0F-50FE-4655-8204-EF5F8CF53BCD}" destId="{5E13E420-1271-449D-A567-27702B4C014F}" srcOrd="6" destOrd="0" presId="urn:diagrams.loki3.com/VaryingWidthList"/>
    <dgm:cxn modelId="{D18F40C8-082A-46F3-B04F-FF36F4332B40}" type="presParOf" srcId="{2552FE0F-50FE-4655-8204-EF5F8CF53BCD}" destId="{39A38622-0C5B-48E5-B00C-4AD0908B717A}" srcOrd="7" destOrd="0" presId="urn:diagrams.loki3.com/VaryingWidthList"/>
    <dgm:cxn modelId="{FFD1A9E7-6BDC-4FA3-9704-933D7D3FBF57}" type="presParOf" srcId="{2552FE0F-50FE-4655-8204-EF5F8CF53BCD}" destId="{8C04086C-A921-456F-80FC-272F0D6563B8}" srcOrd="8" destOrd="0" presId="urn:diagrams.loki3.com/VaryingWidthList"/>
    <dgm:cxn modelId="{799D9A05-0828-495C-98D8-B3962738F2A6}" type="presParOf" srcId="{2552FE0F-50FE-4655-8204-EF5F8CF53BCD}" destId="{8E1358E7-7CDC-40FA-88E8-46EDEE3DF89F}" srcOrd="9" destOrd="0" presId="urn:diagrams.loki3.com/VaryingWidthList"/>
    <dgm:cxn modelId="{B674116E-B646-43F6-8467-FC9FA3DF55A9}" type="presParOf" srcId="{2552FE0F-50FE-4655-8204-EF5F8CF53BCD}" destId="{0C90CE26-4C71-4D15-991C-BCD4B5562A25}" srcOrd="1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EE877-46A0-408B-880C-71E4DB46FA7F}">
      <dsp:nvSpPr>
        <dsp:cNvPr id="0" name=""/>
        <dsp:cNvSpPr/>
      </dsp:nvSpPr>
      <dsp:spPr>
        <a:xfrm>
          <a:off x="1205202" y="1175803"/>
          <a:ext cx="1494497" cy="129280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Strategic Priorities</a:t>
          </a:r>
        </a:p>
      </dsp:txBody>
      <dsp:txXfrm>
        <a:off x="1452861" y="1390038"/>
        <a:ext cx="999179" cy="864330"/>
      </dsp:txXfrm>
    </dsp:sp>
    <dsp:sp modelId="{6AE0BC0E-94A7-4700-B1F1-B19487AD373C}">
      <dsp:nvSpPr>
        <dsp:cNvPr id="0" name=""/>
        <dsp:cNvSpPr/>
      </dsp:nvSpPr>
      <dsp:spPr>
        <a:xfrm>
          <a:off x="2141045" y="557285"/>
          <a:ext cx="563869" cy="48584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8B5B8-F6D6-499B-A936-151C7C8152CE}">
      <dsp:nvSpPr>
        <dsp:cNvPr id="0" name=""/>
        <dsp:cNvSpPr/>
      </dsp:nvSpPr>
      <dsp:spPr>
        <a:xfrm>
          <a:off x="1342867" y="0"/>
          <a:ext cx="1224730" cy="1059535"/>
        </a:xfrm>
        <a:prstGeom prst="hexagon">
          <a:avLst>
            <a:gd name="adj" fmla="val 2857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Support the Next Generation</a:t>
          </a:r>
        </a:p>
      </dsp:txBody>
      <dsp:txXfrm>
        <a:off x="1545831" y="175588"/>
        <a:ext cx="818802" cy="708359"/>
      </dsp:txXfrm>
    </dsp:sp>
    <dsp:sp modelId="{703F9E37-70B9-4B51-A50D-33DCA70BD1C6}">
      <dsp:nvSpPr>
        <dsp:cNvPr id="0" name=""/>
        <dsp:cNvSpPr/>
      </dsp:nvSpPr>
      <dsp:spPr>
        <a:xfrm>
          <a:off x="2799124" y="1465563"/>
          <a:ext cx="563869" cy="48584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4BB87-014F-4D16-9F70-02918F343988}">
      <dsp:nvSpPr>
        <dsp:cNvPr id="0" name=""/>
        <dsp:cNvSpPr/>
      </dsp:nvSpPr>
      <dsp:spPr>
        <a:xfrm>
          <a:off x="2466086" y="651685"/>
          <a:ext cx="1224730" cy="1059535"/>
        </a:xfrm>
        <a:prstGeom prst="hexagon">
          <a:avLst>
            <a:gd name="adj" fmla="val 2857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Protect our Natural Resources</a:t>
          </a:r>
        </a:p>
      </dsp:txBody>
      <dsp:txXfrm>
        <a:off x="2669050" y="827273"/>
        <a:ext cx="818802" cy="708359"/>
      </dsp:txXfrm>
    </dsp:sp>
    <dsp:sp modelId="{35E9E14F-C455-471B-8113-738B136CCAE5}">
      <dsp:nvSpPr>
        <dsp:cNvPr id="0" name=""/>
        <dsp:cNvSpPr/>
      </dsp:nvSpPr>
      <dsp:spPr>
        <a:xfrm>
          <a:off x="2341980" y="2490837"/>
          <a:ext cx="563869" cy="48584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18911-0161-41C5-BAA8-DCA0F63CE899}">
      <dsp:nvSpPr>
        <dsp:cNvPr id="0" name=""/>
        <dsp:cNvSpPr/>
      </dsp:nvSpPr>
      <dsp:spPr>
        <a:xfrm>
          <a:off x="2466086" y="1932823"/>
          <a:ext cx="1224730" cy="1059535"/>
        </a:xfrm>
        <a:prstGeom prst="hexagon">
          <a:avLst>
            <a:gd name="adj" fmla="val 28570"/>
            <a:gd name="vf" fmla="val 1154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Reinforce the Local Economy</a:t>
          </a:r>
        </a:p>
      </dsp:txBody>
      <dsp:txXfrm>
        <a:off x="2669050" y="2108411"/>
        <a:ext cx="818802" cy="708359"/>
      </dsp:txXfrm>
    </dsp:sp>
    <dsp:sp modelId="{5B431E55-0694-4149-840D-8B2AC839D73A}">
      <dsp:nvSpPr>
        <dsp:cNvPr id="0" name=""/>
        <dsp:cNvSpPr/>
      </dsp:nvSpPr>
      <dsp:spPr>
        <a:xfrm>
          <a:off x="1207983" y="2597265"/>
          <a:ext cx="563869" cy="48584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C35392-6F5F-4ECF-8E8E-1BAE015FA0F3}">
      <dsp:nvSpPr>
        <dsp:cNvPr id="0" name=""/>
        <dsp:cNvSpPr/>
      </dsp:nvSpPr>
      <dsp:spPr>
        <a:xfrm>
          <a:off x="1342867" y="2585237"/>
          <a:ext cx="1224730" cy="1059535"/>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Practice Hospitality and Welcome</a:t>
          </a:r>
        </a:p>
      </dsp:txBody>
      <dsp:txXfrm>
        <a:off x="1545831" y="2760825"/>
        <a:ext cx="818802" cy="708359"/>
      </dsp:txXfrm>
    </dsp:sp>
    <dsp:sp modelId="{731BDA96-7262-4AD4-A787-2224D1B11A2C}">
      <dsp:nvSpPr>
        <dsp:cNvPr id="0" name=""/>
        <dsp:cNvSpPr/>
      </dsp:nvSpPr>
      <dsp:spPr>
        <a:xfrm>
          <a:off x="539127" y="1689352"/>
          <a:ext cx="563869" cy="48584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C1B85-8851-4B6D-B018-A092C1C6F97E}">
      <dsp:nvSpPr>
        <dsp:cNvPr id="0" name=""/>
        <dsp:cNvSpPr/>
      </dsp:nvSpPr>
      <dsp:spPr>
        <a:xfrm>
          <a:off x="214432" y="1933552"/>
          <a:ext cx="1224730" cy="1059535"/>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Build on our Creative Assets</a:t>
          </a:r>
        </a:p>
      </dsp:txBody>
      <dsp:txXfrm>
        <a:off x="417396" y="2109140"/>
        <a:ext cx="818802" cy="708359"/>
      </dsp:txXfrm>
    </dsp:sp>
    <dsp:sp modelId="{AD0BC5AD-3999-46E1-8D7B-281F8D7810E7}">
      <dsp:nvSpPr>
        <dsp:cNvPr id="0" name=""/>
        <dsp:cNvSpPr/>
      </dsp:nvSpPr>
      <dsp:spPr>
        <a:xfrm>
          <a:off x="214432" y="650227"/>
          <a:ext cx="1224730" cy="105953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Bolster Health and Wellness</a:t>
          </a:r>
        </a:p>
      </dsp:txBody>
      <dsp:txXfrm>
        <a:off x="417396" y="825815"/>
        <a:ext cx="818802" cy="708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DF0A-200B-4222-8C95-9CB6FB73AA74}">
      <dsp:nvSpPr>
        <dsp:cNvPr id="0" name=""/>
        <dsp:cNvSpPr/>
      </dsp:nvSpPr>
      <dsp:spPr>
        <a:xfrm>
          <a:off x="897579" y="1612"/>
          <a:ext cx="2430000" cy="9389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Support the next generation</a:t>
          </a:r>
        </a:p>
      </dsp:txBody>
      <dsp:txXfrm>
        <a:off x="897579" y="1612"/>
        <a:ext cx="2430000" cy="938928"/>
      </dsp:txXfrm>
    </dsp:sp>
    <dsp:sp modelId="{1929FD5B-7218-4B57-AB76-92B8013597E6}">
      <dsp:nvSpPr>
        <dsp:cNvPr id="0" name=""/>
        <dsp:cNvSpPr/>
      </dsp:nvSpPr>
      <dsp:spPr>
        <a:xfrm>
          <a:off x="785078" y="987487"/>
          <a:ext cx="2655000" cy="9389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Protect our natural resources</a:t>
          </a:r>
        </a:p>
      </dsp:txBody>
      <dsp:txXfrm>
        <a:off x="785078" y="987487"/>
        <a:ext cx="2655000" cy="938928"/>
      </dsp:txXfrm>
    </dsp:sp>
    <dsp:sp modelId="{7E3FC86E-8BBE-4795-AEE9-3B59CB44AEAF}">
      <dsp:nvSpPr>
        <dsp:cNvPr id="0" name=""/>
        <dsp:cNvSpPr/>
      </dsp:nvSpPr>
      <dsp:spPr>
        <a:xfrm>
          <a:off x="987579" y="1973362"/>
          <a:ext cx="2250000" cy="9389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Reinforce the local economy</a:t>
          </a:r>
        </a:p>
      </dsp:txBody>
      <dsp:txXfrm>
        <a:off x="987579" y="1973362"/>
        <a:ext cx="2250000" cy="938928"/>
      </dsp:txXfrm>
    </dsp:sp>
    <dsp:sp modelId="{5E13E420-1271-449D-A567-27702B4C014F}">
      <dsp:nvSpPr>
        <dsp:cNvPr id="0" name=""/>
        <dsp:cNvSpPr/>
      </dsp:nvSpPr>
      <dsp:spPr>
        <a:xfrm>
          <a:off x="627578" y="2959237"/>
          <a:ext cx="2970000" cy="9389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Practice hospitality and welcome</a:t>
          </a:r>
        </a:p>
      </dsp:txBody>
      <dsp:txXfrm>
        <a:off x="627578" y="2959237"/>
        <a:ext cx="2970000" cy="938928"/>
      </dsp:txXfrm>
    </dsp:sp>
    <dsp:sp modelId="{8C04086C-A921-456F-80FC-272F0D6563B8}">
      <dsp:nvSpPr>
        <dsp:cNvPr id="0" name=""/>
        <dsp:cNvSpPr/>
      </dsp:nvSpPr>
      <dsp:spPr>
        <a:xfrm>
          <a:off x="965079" y="3945112"/>
          <a:ext cx="2295000" cy="9389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Build on our creative assets</a:t>
          </a:r>
        </a:p>
      </dsp:txBody>
      <dsp:txXfrm>
        <a:off x="965079" y="3945112"/>
        <a:ext cx="2295000" cy="938928"/>
      </dsp:txXfrm>
    </dsp:sp>
    <dsp:sp modelId="{0C90CE26-4C71-4D15-991C-BCD4B5562A25}">
      <dsp:nvSpPr>
        <dsp:cNvPr id="0" name=""/>
        <dsp:cNvSpPr/>
      </dsp:nvSpPr>
      <dsp:spPr>
        <a:xfrm>
          <a:off x="1032579" y="4930987"/>
          <a:ext cx="2160000" cy="9389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Bolster health and wellness</a:t>
          </a:r>
        </a:p>
      </dsp:txBody>
      <dsp:txXfrm>
        <a:off x="1032579" y="4930987"/>
        <a:ext cx="2160000" cy="93892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8E1740-59DA-4519-901D-110E16BDC6E1}"/>
              </a:ext>
            </a:extLst>
          </p:cNvPr>
          <p:cNvSpPr>
            <a:spLocks noGrp="1"/>
          </p:cNvSpPr>
          <p:nvPr>
            <p:ph type="hdr" sz="quarter"/>
          </p:nvPr>
        </p:nvSpPr>
        <p:spPr>
          <a:xfrm>
            <a:off x="2" y="0"/>
            <a:ext cx="3170357" cy="480547"/>
          </a:xfrm>
          <a:prstGeom prst="rect">
            <a:avLst/>
          </a:prstGeom>
        </p:spPr>
        <p:txBody>
          <a:bodyPr vert="horz" lIns="93762" tIns="46881" rIns="93762" bIns="46881" rtlCol="0"/>
          <a:lstStyle>
            <a:lvl1pPr algn="l">
              <a:defRPr sz="1200"/>
            </a:lvl1pPr>
          </a:lstStyle>
          <a:p>
            <a:r>
              <a:rPr lang="en-US"/>
              <a:t>Our Town 56345 Visioning Process</a:t>
            </a:r>
          </a:p>
          <a:p>
            <a:r>
              <a:rPr lang="en-US"/>
              <a:t>Final Presentation</a:t>
            </a:r>
          </a:p>
        </p:txBody>
      </p:sp>
      <p:sp>
        <p:nvSpPr>
          <p:cNvPr id="3" name="Date Placeholder 2">
            <a:extLst>
              <a:ext uri="{FF2B5EF4-FFF2-40B4-BE49-F238E27FC236}">
                <a16:creationId xmlns:a16="http://schemas.microsoft.com/office/drawing/2014/main" id="{1C874549-4E0E-40B3-BC88-9E64B1A284EC}"/>
              </a:ext>
            </a:extLst>
          </p:cNvPr>
          <p:cNvSpPr>
            <a:spLocks noGrp="1"/>
          </p:cNvSpPr>
          <p:nvPr>
            <p:ph type="dt" sz="quarter" idx="1"/>
          </p:nvPr>
        </p:nvSpPr>
        <p:spPr>
          <a:xfrm>
            <a:off x="4143211" y="0"/>
            <a:ext cx="3170357" cy="480547"/>
          </a:xfrm>
          <a:prstGeom prst="rect">
            <a:avLst/>
          </a:prstGeom>
        </p:spPr>
        <p:txBody>
          <a:bodyPr vert="horz" lIns="93762" tIns="46881" rIns="93762" bIns="46881" rtlCol="0"/>
          <a:lstStyle>
            <a:lvl1pPr algn="r">
              <a:defRPr sz="1200"/>
            </a:lvl1pPr>
          </a:lstStyle>
          <a:p>
            <a:r>
              <a:rPr lang="en-US"/>
              <a:t>Steering Committee Meeting</a:t>
            </a:r>
          </a:p>
          <a:p>
            <a:r>
              <a:rPr lang="en-US"/>
              <a:t>June 29, 2020</a:t>
            </a:r>
          </a:p>
        </p:txBody>
      </p:sp>
      <p:sp>
        <p:nvSpPr>
          <p:cNvPr id="4" name="Footer Placeholder 3">
            <a:extLst>
              <a:ext uri="{FF2B5EF4-FFF2-40B4-BE49-F238E27FC236}">
                <a16:creationId xmlns:a16="http://schemas.microsoft.com/office/drawing/2014/main" id="{3FEE34F4-4E4F-4951-B619-2D6CC72590F1}"/>
              </a:ext>
            </a:extLst>
          </p:cNvPr>
          <p:cNvSpPr>
            <a:spLocks noGrp="1"/>
          </p:cNvSpPr>
          <p:nvPr>
            <p:ph type="ftr" sz="quarter" idx="2"/>
          </p:nvPr>
        </p:nvSpPr>
        <p:spPr>
          <a:xfrm>
            <a:off x="2" y="9120654"/>
            <a:ext cx="3170357" cy="480547"/>
          </a:xfrm>
          <a:prstGeom prst="rect">
            <a:avLst/>
          </a:prstGeom>
        </p:spPr>
        <p:txBody>
          <a:bodyPr vert="horz" lIns="93762" tIns="46881" rIns="93762" bIns="46881" rtlCol="0" anchor="b"/>
          <a:lstStyle>
            <a:lvl1pPr algn="l">
              <a:defRPr sz="1200"/>
            </a:lvl1pPr>
          </a:lstStyle>
          <a:p>
            <a:r>
              <a:rPr lang="en-US"/>
              <a:t>As developed by the Our Town 56345 </a:t>
            </a:r>
          </a:p>
          <a:p>
            <a:r>
              <a:rPr lang="en-US"/>
              <a:t>Executive Team</a:t>
            </a:r>
          </a:p>
        </p:txBody>
      </p:sp>
      <p:sp>
        <p:nvSpPr>
          <p:cNvPr id="5" name="Slide Number Placeholder 4">
            <a:extLst>
              <a:ext uri="{FF2B5EF4-FFF2-40B4-BE49-F238E27FC236}">
                <a16:creationId xmlns:a16="http://schemas.microsoft.com/office/drawing/2014/main" id="{1FAE4745-5ED3-4535-B39F-841A22AD8D76}"/>
              </a:ext>
            </a:extLst>
          </p:cNvPr>
          <p:cNvSpPr>
            <a:spLocks noGrp="1"/>
          </p:cNvSpPr>
          <p:nvPr>
            <p:ph type="sldNum" sz="quarter" idx="3"/>
          </p:nvPr>
        </p:nvSpPr>
        <p:spPr>
          <a:xfrm>
            <a:off x="4143211" y="9120654"/>
            <a:ext cx="3170357" cy="480547"/>
          </a:xfrm>
          <a:prstGeom prst="rect">
            <a:avLst/>
          </a:prstGeom>
        </p:spPr>
        <p:txBody>
          <a:bodyPr vert="horz" lIns="93762" tIns="46881" rIns="93762" bIns="46881" rtlCol="0" anchor="b"/>
          <a:lstStyle>
            <a:lvl1pPr algn="r">
              <a:defRPr sz="1200"/>
            </a:lvl1pPr>
          </a:lstStyle>
          <a:p>
            <a:fld id="{F9C24AE2-4BD0-4A95-B529-BA12335A55CB}" type="slidenum">
              <a:rPr lang="en-US" smtClean="0"/>
              <a:pPr/>
              <a:t>‹#›</a:t>
            </a:fld>
            <a:endParaRPr lang="en-US"/>
          </a:p>
        </p:txBody>
      </p:sp>
    </p:spTree>
    <p:extLst>
      <p:ext uri="{BB962C8B-B14F-4D97-AF65-F5344CB8AC3E}">
        <p14:creationId xmlns:p14="http://schemas.microsoft.com/office/powerpoint/2010/main" val="1571184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13" tIns="45706" rIns="91413" bIns="45706" rtlCol="0"/>
          <a:lstStyle>
            <a:lvl1pPr algn="r">
              <a:defRPr sz="1200"/>
            </a:lvl1pPr>
          </a:lstStyle>
          <a:p>
            <a:fld id="{FBDC039A-82E2-4D90-AED4-5ADA21FBEFA9}" type="datetimeFigureOut">
              <a:rPr lang="en-US" smtClean="0"/>
              <a:t>9/17/2020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731840" y="4621215"/>
            <a:ext cx="5851525" cy="3779837"/>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13" tIns="45706" rIns="91413"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13" tIns="45706" rIns="91413" bIns="45706" rtlCol="0" anchor="b"/>
          <a:lstStyle>
            <a:lvl1pPr algn="r">
              <a:defRPr sz="1200"/>
            </a:lvl1pPr>
          </a:lstStyle>
          <a:p>
            <a:fld id="{3A21E100-62E9-4ED6-A0C0-92841BC3D3DB}" type="slidenum">
              <a:rPr lang="en-US" smtClean="0"/>
              <a:t>‹#›</a:t>
            </a:fld>
            <a:endParaRPr lang="en-US"/>
          </a:p>
        </p:txBody>
      </p:sp>
    </p:spTree>
    <p:extLst>
      <p:ext uri="{BB962C8B-B14F-4D97-AF65-F5344CB8AC3E}">
        <p14:creationId xmlns:p14="http://schemas.microsoft.com/office/powerpoint/2010/main" val="229333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4946" y="4621215"/>
            <a:ext cx="6186389" cy="3779837"/>
          </a:xfrm>
        </p:spPr>
        <p:txBody>
          <a:bodyPr/>
          <a:lstStyle/>
          <a:p>
            <a:r>
              <a:rPr lang="en-US" b="1" i="1">
                <a:solidFill>
                  <a:srgbClr val="FF0000"/>
                </a:solidFill>
              </a:rPr>
              <a:t>TIME:  30 seconds maximum</a:t>
            </a:r>
          </a:p>
          <a:p>
            <a:r>
              <a:rPr lang="en-US" b="1" i="1">
                <a:solidFill>
                  <a:srgbClr val="FF0000"/>
                </a:solidFill>
              </a:rPr>
              <a:t>SPEAKER: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Thank you for the time and this opportunity to share the product of many months and an extensive community listening process.</a:t>
            </a:r>
          </a:p>
          <a:p>
            <a:pPr marL="171450" indent="-171450">
              <a:buFont typeface="Arial" panose="020B0604020202020204" pitchFamily="34" charset="0"/>
              <a:buChar char="•"/>
            </a:pPr>
            <a:r>
              <a:rPr lang="en-US"/>
              <a:t>Launched in August 2019, this process was a unique opportunity for the community to</a:t>
            </a:r>
          </a:p>
          <a:p>
            <a:pPr marL="628650" lvl="1" indent="-171450">
              <a:buFont typeface="Arial" panose="020B0604020202020204" pitchFamily="34" charset="0"/>
              <a:buChar char="•"/>
            </a:pPr>
            <a:r>
              <a:rPr lang="en-US"/>
              <a:t>Consider it’s vision for the community’s future must guide our decision making</a:t>
            </a:r>
          </a:p>
          <a:p>
            <a:pPr marL="628650" lvl="1" indent="-171450">
              <a:buFont typeface="Arial" panose="020B0604020202020204" pitchFamily="34" charset="0"/>
              <a:buChar char="•"/>
            </a:pPr>
            <a:r>
              <a:rPr lang="en-US"/>
              <a:t>And consider our most important assets on which to build</a:t>
            </a:r>
          </a:p>
          <a:p>
            <a:pPr marL="628650" lvl="1" indent="-171450">
              <a:buFont typeface="Arial" panose="020B0604020202020204" pitchFamily="34" charset="0"/>
              <a:buChar char="•"/>
            </a:pPr>
            <a:r>
              <a:rPr lang="en-US"/>
              <a:t>Consider the obstacles that block progress</a:t>
            </a:r>
          </a:p>
          <a:p>
            <a:endParaRPr lang="en-US"/>
          </a:p>
          <a:p>
            <a:r>
              <a:rPr lang="en-US"/>
              <a:t>Today we bring to you the results of this process, with the opportunity for your consideration and a request that the resulting framework be adopted by the city go inform and shape our future.</a:t>
            </a:r>
          </a:p>
          <a:p>
            <a:endParaRPr lang="en-US"/>
          </a:p>
          <a:p>
            <a:r>
              <a:rPr lang="en-US" sz="1200">
                <a:effectLst/>
                <a:latin typeface="Calibri" panose="020F0502020204030204" pitchFamily="34" charset="0"/>
                <a:ea typeface="Calibri" panose="020F0502020204030204" pitchFamily="34" charset="0"/>
                <a:cs typeface="Times New Roman" panose="02020603050405020304" pitchFamily="18" charset="0"/>
              </a:rPr>
              <a:t>It is important to </a:t>
            </a:r>
            <a:r>
              <a:rPr lang="en-US">
                <a:latin typeface="Calibri" panose="020F0502020204030204" pitchFamily="34" charset="0"/>
                <a:ea typeface="Calibri" panose="020F0502020204030204" pitchFamily="34" charset="0"/>
                <a:cs typeface="Times New Roman" panose="02020603050405020304" pitchFamily="18" charset="0"/>
              </a:rPr>
              <a:t>note that as we were completing our listening process, the pandemic swept in and closed down our community.  We have accepted </a:t>
            </a:r>
            <a:r>
              <a:rPr lang="en-US" sz="1200">
                <a:effectLst/>
                <a:latin typeface="Calibri" panose="020F0502020204030204" pitchFamily="34" charset="0"/>
                <a:ea typeface="Calibri" panose="020F0502020204030204" pitchFamily="34" charset="0"/>
                <a:cs typeface="Times New Roman" panose="02020603050405020304" pitchFamily="18" charset="0"/>
              </a:rPr>
              <a:t>a new reality of what normal is going to look like, what our opportunities are going to be in the near future.   While timelines may shift, this framework offers just that, a flexible frame in which to prioritize decisions and continue to focus on a future while facing the challenges of the present moment.</a:t>
            </a: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1</a:t>
            </a:fld>
            <a:endParaRPr lang="en-US"/>
          </a:p>
        </p:txBody>
      </p:sp>
    </p:spTree>
    <p:extLst>
      <p:ext uri="{BB962C8B-B14F-4D97-AF65-F5344CB8AC3E}">
        <p14:creationId xmlns:p14="http://schemas.microsoft.com/office/powerpoint/2010/main" val="318272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30 second maximum</a:t>
            </a:r>
          </a:p>
          <a:p>
            <a:r>
              <a:rPr lang="en-US" sz="1050" b="1" i="1">
                <a:solidFill>
                  <a:srgbClr val="FF0000"/>
                </a:solidFill>
              </a:rPr>
              <a:t>SPEAKER: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GUIDING PRINCIPLES/VALUES</a:t>
            </a:r>
            <a:endParaRPr lang="en-US" sz="1050">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0"/>
              </a:spcAft>
            </a:pPr>
            <a:r>
              <a:rPr lang="en-US" sz="1050">
                <a:latin typeface="Calibri" panose="020F0502020204030204" pitchFamily="34" charset="0"/>
                <a:ea typeface="Calibri" panose="020F0502020204030204" pitchFamily="34" charset="0"/>
                <a:cs typeface="Times New Roman" panose="02020603050405020304" pitchFamily="18" charset="0"/>
              </a:rPr>
              <a:t>Closely aligned with being a NEXT GENERATION community and one rich in natural beauty, the community </a:t>
            </a:r>
            <a:r>
              <a:rPr lang="en-US" sz="1050">
                <a:effectLst/>
                <a:latin typeface="Calibri" panose="020F0502020204030204" pitchFamily="34" charset="0"/>
                <a:ea typeface="Calibri" panose="020F0502020204030204" pitchFamily="34" charset="0"/>
                <a:cs typeface="Times New Roman" panose="02020603050405020304" pitchFamily="18" charset="0"/>
              </a:rPr>
              <a:t>continually kept coming back to  the importance of supporting our local economy as a critical guiding principle.</a:t>
            </a:r>
          </a:p>
          <a:p>
            <a:pPr marL="0" marR="0">
              <a:lnSpc>
                <a:spcPct val="107000"/>
              </a:lnSpc>
              <a:spcBef>
                <a:spcPts val="1200"/>
              </a:spcBef>
              <a:spcAft>
                <a:spcPts val="0"/>
              </a:spcAft>
            </a:pPr>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The community seeks to be very intentional to wanting to support local businesses.  Of course this is challenged at the moment by the pandemic.  This is an important moment to set the stage properly for an economic re-opening and re-vitalization.</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We need to do what we can to protect and support our local businesses and get them through this crisis.</a:t>
            </a:r>
          </a:p>
          <a:p>
            <a:r>
              <a:rPr lang="en-US" sz="1050">
                <a:effectLst/>
                <a:latin typeface="Calibri" panose="020F0502020204030204" pitchFamily="34" charset="0"/>
                <a:ea typeface="Calibri" panose="020F0502020204030204" pitchFamily="34" charset="0"/>
                <a:cs typeface="Times New Roman" panose="02020603050405020304" pitchFamily="18" charset="0"/>
              </a:rPr>
              <a:t>We much rather much rather want to keep what we have versus trying to replace it after. It's all over.</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When we came out of this pandemic, we want to preserve and protect our strength and create new paths to foster economic growth.</a:t>
            </a: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10</a:t>
            </a:fld>
            <a:endParaRPr lang="en-US"/>
          </a:p>
        </p:txBody>
      </p:sp>
    </p:spTree>
    <p:extLst>
      <p:ext uri="{BB962C8B-B14F-4D97-AF65-F5344CB8AC3E}">
        <p14:creationId xmlns:p14="http://schemas.microsoft.com/office/powerpoint/2010/main" val="330005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p>
          <a:p>
            <a:r>
              <a:rPr lang="en-US" sz="1050" b="1" i="1">
                <a:solidFill>
                  <a:srgbClr val="FF0000"/>
                </a:solidFill>
              </a:rPr>
              <a:t>SPEAKER: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VISION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The community repeatedly used the term INFRASTRUCTURE.  </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We envision a community  that has in place strong incentives for new businesses, especially small/ entrepreneurial businesses, as well as light manufacturing.  This vision is again intertwined with the other priorities – it requires supports to our workforce.</a:t>
            </a: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11</a:t>
            </a:fld>
            <a:endParaRPr lang="en-US"/>
          </a:p>
        </p:txBody>
      </p:sp>
    </p:spTree>
    <p:extLst>
      <p:ext uri="{BB962C8B-B14F-4D97-AF65-F5344CB8AC3E}">
        <p14:creationId xmlns:p14="http://schemas.microsoft.com/office/powerpoint/2010/main" val="398900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050" b="1" i="1">
                <a:solidFill>
                  <a:srgbClr val="FF0000"/>
                </a:solidFill>
              </a:rPr>
              <a:t>TIME:  1 minute maximum</a:t>
            </a:r>
          </a:p>
          <a:p>
            <a:pPr>
              <a:lnSpc>
                <a:spcPct val="107000"/>
              </a:lnSpc>
            </a:pPr>
            <a:r>
              <a:rPr lang="en-US" sz="1050" b="1" i="1">
                <a:solidFill>
                  <a:srgbClr val="FF0000"/>
                </a:solidFill>
              </a:rPr>
              <a:t>SPEAKER:  </a:t>
            </a:r>
          </a:p>
          <a:p>
            <a:pPr>
              <a:lnSpc>
                <a:spcPct val="107000"/>
              </a:lnSpc>
            </a:pPr>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POTENTIAL ACTIONS</a:t>
            </a:r>
          </a:p>
          <a:p>
            <a:pPr>
              <a:lnSpc>
                <a:spcPct val="107000"/>
              </a:lnSpc>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What were some of the things  highlighted throughout the listening process that we could build off of as we seek to  reinforce and build our local economy?  There were a plethora of ideas that were spun out in small groups throughout the process.  We would urge the development a </a:t>
            </a:r>
            <a:r>
              <a:rPr lang="en-US" sz="1050">
                <a:latin typeface="Calibri" panose="020F0502020204030204" pitchFamily="34" charset="0"/>
                <a:ea typeface="Calibri" panose="020F0502020204030204" pitchFamily="34" charset="0"/>
                <a:cs typeface="Times New Roman" panose="02020603050405020304" pitchFamily="18" charset="0"/>
              </a:rPr>
              <a:t>strong task force and planning process around this implementation area as especially critical. Themes included</a:t>
            </a:r>
          </a:p>
          <a:p>
            <a:pPr marL="171450" indent="-171450">
              <a:lnSpc>
                <a:spcPct val="107000"/>
              </a:lnSpc>
              <a:spcAft>
                <a:spcPts val="800"/>
              </a:spcAft>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Work closely with our </a:t>
            </a:r>
            <a:r>
              <a:rPr lang="en-US" sz="1050">
                <a:effectLst/>
                <a:latin typeface="Calibri" panose="020F0502020204030204" pitchFamily="34" charset="0"/>
                <a:ea typeface="Calibri" panose="020F0502020204030204" pitchFamily="34" charset="0"/>
                <a:cs typeface="Times New Roman" panose="02020603050405020304" pitchFamily="18" charset="0"/>
              </a:rPr>
              <a:t>EDA, which likely should chair this implementation </a:t>
            </a:r>
            <a:r>
              <a:rPr lang="en-US" sz="1050">
                <a:latin typeface="Calibri" panose="020F0502020204030204" pitchFamily="34" charset="0"/>
                <a:ea typeface="Calibri" panose="020F0502020204030204" pitchFamily="34" charset="0"/>
                <a:cs typeface="Times New Roman" panose="02020603050405020304" pitchFamily="18" charset="0"/>
              </a:rPr>
              <a:t>area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Review of regulations and supports to entr</a:t>
            </a:r>
            <a:r>
              <a:rPr lang="en-US" sz="1050">
                <a:latin typeface="Calibri" panose="020F0502020204030204" pitchFamily="34" charset="0"/>
                <a:ea typeface="Calibri" panose="020F0502020204030204" pitchFamily="34" charset="0"/>
                <a:cs typeface="Times New Roman" panose="02020603050405020304" pitchFamily="18" charset="0"/>
              </a:rPr>
              <a:t>epreneurs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Work with the Small Business Development </a:t>
            </a:r>
            <a:r>
              <a:rPr lang="en-US" sz="1050">
                <a:latin typeface="Calibri" panose="020F0502020204030204" pitchFamily="34" charset="0"/>
                <a:ea typeface="Calibri" panose="020F0502020204030204" pitchFamily="34" charset="0"/>
                <a:cs typeface="Times New Roman" panose="02020603050405020304" pitchFamily="18" charset="0"/>
              </a:rPr>
              <a:t>Center</a:t>
            </a:r>
          </a:p>
          <a:p>
            <a:pPr marL="171450" indent="-171450">
              <a:lnSpc>
                <a:spcPct val="107000"/>
              </a:lnSpc>
              <a:spcAft>
                <a:spcPts val="800"/>
              </a:spcAft>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Training and re-training opportunities</a:t>
            </a:r>
          </a:p>
          <a:p>
            <a:pPr marL="171450" indent="-171450">
              <a:lnSpc>
                <a:spcPct val="107000"/>
              </a:lnSpc>
              <a:spcAft>
                <a:spcPts val="800"/>
              </a:spcAft>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Ensuring that the array of supports are available to families to make relocation here possible</a:t>
            </a:r>
          </a:p>
          <a:p>
            <a:pPr marL="171450" indent="-171450">
              <a:lnSpc>
                <a:spcPct val="107000"/>
              </a:lnSpc>
              <a:spcAft>
                <a:spcPts val="800"/>
              </a:spcAft>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Communications &amp; Marketing, such as inclusion in relocation guides</a:t>
            </a:r>
          </a:p>
          <a:p>
            <a:pPr>
              <a:lnSpc>
                <a:spcPct val="107000"/>
              </a:lnSpc>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Little Falls really is resource rich and sometimes it's about how we continue to share a common message about resources that we have available. </a:t>
            </a:r>
          </a:p>
          <a:p>
            <a:pPr>
              <a:lnSpc>
                <a:spcPct val="107000"/>
              </a:lnSpc>
              <a:spcAft>
                <a:spcPts val="80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21E100-62E9-4ED6-A0C0-92841BC3D3DB}" type="slidenum">
              <a:rPr lang="en-US" smtClean="0"/>
              <a:t>12</a:t>
            </a:fld>
            <a:endParaRPr lang="en-US"/>
          </a:p>
        </p:txBody>
      </p:sp>
    </p:spTree>
    <p:extLst>
      <p:ext uri="{BB962C8B-B14F-4D97-AF65-F5344CB8AC3E}">
        <p14:creationId xmlns:p14="http://schemas.microsoft.com/office/powerpoint/2010/main" val="419633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30 second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GUIDING PRINCIPLES/VALUES</a:t>
            </a:r>
            <a:endParaRPr lang="en-US" sz="1050" b="1" i="1">
              <a:solidFill>
                <a:srgbClr val="FF0000"/>
              </a:solidFill>
            </a:endParaRP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latin typeface="Calibri" panose="020F0502020204030204" pitchFamily="34" charset="0"/>
                <a:ea typeface="Calibri" panose="020F0502020204030204" pitchFamily="34" charset="0"/>
                <a:cs typeface="Times New Roman" panose="02020603050405020304" pitchFamily="18" charset="0"/>
              </a:rPr>
              <a:t>Interwoven among the guiding principles of strengthening our local community as NEXT GENERATION with a strong LOCAL ECONOMY, was a loud and clear theme and guiding principle that we must become a welcoming, hospitable community in which everyone has a sense of belonging, regardless of their origins, primary language, or longevity in the community.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This was an extremely high priority that we heard over and over again, throughout the entire community listening process, a great deal of concern that the region needs to be more welcoming and hospitable. So that everyone is respected regardless of age, race, cultural origin is equally feeling at home in the community and has a sense of belonging. </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That's no small order. It's no small order, as you all know. But the need is </a:t>
            </a:r>
            <a:r>
              <a:rPr lang="en-US" sz="1050">
                <a:latin typeface="Calibri" panose="020F0502020204030204" pitchFamily="34" charset="0"/>
                <a:ea typeface="Calibri" panose="020F0502020204030204" pitchFamily="34" charset="0"/>
                <a:cs typeface="Times New Roman" panose="02020603050405020304" pitchFamily="18" charset="0"/>
              </a:rPr>
              <a:t>great, and was among those ranked at the top as a </a:t>
            </a:r>
            <a:r>
              <a:rPr lang="en-US" sz="1050">
                <a:effectLst/>
                <a:latin typeface="Calibri" panose="020F0502020204030204" pitchFamily="34" charset="0"/>
                <a:ea typeface="Calibri" panose="020F0502020204030204" pitchFamily="34" charset="0"/>
                <a:cs typeface="Times New Roman" panose="02020603050405020304" pitchFamily="18" charset="0"/>
              </a:rPr>
              <a:t>decision making priority throughout our community listening process. </a:t>
            </a:r>
            <a:endParaRPr lang="en-US" sz="1050"/>
          </a:p>
        </p:txBody>
      </p:sp>
      <p:sp>
        <p:nvSpPr>
          <p:cNvPr id="4" name="Slide Number Placeholder 3"/>
          <p:cNvSpPr>
            <a:spLocks noGrp="1"/>
          </p:cNvSpPr>
          <p:nvPr>
            <p:ph type="sldNum" sz="quarter" idx="5"/>
          </p:nvPr>
        </p:nvSpPr>
        <p:spPr/>
        <p:txBody>
          <a:bodyPr/>
          <a:lstStyle/>
          <a:p>
            <a:fld id="{3A21E100-62E9-4ED6-A0C0-92841BC3D3DB}" type="slidenum">
              <a:rPr lang="en-US" smtClean="0"/>
              <a:t>13</a:t>
            </a:fld>
            <a:endParaRPr lang="en-US"/>
          </a:p>
        </p:txBody>
      </p:sp>
    </p:spTree>
    <p:extLst>
      <p:ext uri="{BB962C8B-B14F-4D97-AF65-F5344CB8AC3E}">
        <p14:creationId xmlns:p14="http://schemas.microsoft.com/office/powerpoint/2010/main" val="2623598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VISION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We envision a community </a:t>
            </a: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rich hospitality </a:t>
            </a: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known as a place where everyone has a sense of belonging</a:t>
            </a: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known as a place where people can put down roots and be welcomed</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The voices in the community listening process felt that Little Falls as a particular challenge in this regard, especially in relationship to other neighboring rural communities.</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There was in our community listening process</a:t>
            </a:r>
            <a:r>
              <a:rPr lang="en-US" sz="1050">
                <a:latin typeface="Calibri" panose="020F0502020204030204" pitchFamily="34" charset="0"/>
                <a:ea typeface="Calibri" panose="020F0502020204030204" pitchFamily="34" charset="0"/>
                <a:cs typeface="Times New Roman" panose="02020603050405020304" pitchFamily="18" charset="0"/>
              </a:rPr>
              <a:t> </a:t>
            </a:r>
            <a:r>
              <a:rPr lang="en-US" sz="1050">
                <a:effectLst/>
                <a:latin typeface="Calibri" panose="020F0502020204030204" pitchFamily="34" charset="0"/>
                <a:ea typeface="Calibri" panose="020F0502020204030204" pitchFamily="34" charset="0"/>
                <a:cs typeface="Times New Roman" panose="02020603050405020304" pitchFamily="18" charset="0"/>
              </a:rPr>
              <a:t>a very strong foundation for saying, “we'd like to see things change for the better.”</a:t>
            </a:r>
            <a:endParaRPr lang="en-US" sz="1050"/>
          </a:p>
        </p:txBody>
      </p:sp>
      <p:sp>
        <p:nvSpPr>
          <p:cNvPr id="4" name="Slide Number Placeholder 3"/>
          <p:cNvSpPr>
            <a:spLocks noGrp="1"/>
          </p:cNvSpPr>
          <p:nvPr>
            <p:ph type="sldNum" sz="quarter" idx="5"/>
          </p:nvPr>
        </p:nvSpPr>
        <p:spPr/>
        <p:txBody>
          <a:bodyPr/>
          <a:lstStyle/>
          <a:p>
            <a:fld id="{3A21E100-62E9-4ED6-A0C0-92841BC3D3DB}" type="slidenum">
              <a:rPr lang="en-US" smtClean="0"/>
              <a:t>14</a:t>
            </a:fld>
            <a:endParaRPr lang="en-US"/>
          </a:p>
        </p:txBody>
      </p:sp>
    </p:spTree>
    <p:extLst>
      <p:ext uri="{BB962C8B-B14F-4D97-AF65-F5344CB8AC3E}">
        <p14:creationId xmlns:p14="http://schemas.microsoft.com/office/powerpoint/2010/main" val="122357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990" y="4621215"/>
            <a:ext cx="5864771" cy="3779837"/>
          </a:xfrm>
        </p:spPr>
        <p:txBody>
          <a:bodyPr/>
          <a:lstStyle/>
          <a:p>
            <a:r>
              <a:rPr lang="en-US" sz="1050" b="1" i="1">
                <a:solidFill>
                  <a:srgbClr val="FF0000"/>
                </a:solidFill>
              </a:rPr>
              <a:t>TIME:  1 minute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POTENTIAL ACTIONS</a:t>
            </a: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What were some of the things  highlighted throughout the listening process that we could build off of as we seek to  develop a community that is more accepting, open, and hospitable?  There were “reams of ideas” in the community listening process, that should become a part of the implementation process discussions.  What you see here is a short list of some of the items that were named most frequently by our community:</a:t>
            </a: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Build on the efforts already underway by anchor nonprofit organizations in the community.  Invest in their </a:t>
            </a:r>
            <a:r>
              <a:rPr lang="en-US" sz="1050">
                <a:latin typeface="Calibri" panose="020F0502020204030204" pitchFamily="34" charset="0"/>
                <a:ea typeface="Calibri" panose="020F0502020204030204" pitchFamily="34" charset="0"/>
                <a:cs typeface="Times New Roman" panose="02020603050405020304" pitchFamily="18" charset="0"/>
              </a:rPr>
              <a:t>efforts to build bridges of understanding and welcome.</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Build a community messaging, community awareness campaign.  Invite dialogue, discussion groups.  Provide materials, other resources, facilitators.  </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Show up with positive voices of hospitality and welcome at all public gatherings and civic meetings. Organize for positive change.</a:t>
            </a: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Treat this with urgency.  This is both because of the unrest currently going on throughout Minnesota and worldwide, but also because all of the state demographer projections point to growing diversity in rural Minnesota, and the importance of this workforce to the future of rural Minnesota.</a:t>
            </a: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15</a:t>
            </a:fld>
            <a:endParaRPr lang="en-US"/>
          </a:p>
        </p:txBody>
      </p:sp>
    </p:spTree>
    <p:extLst>
      <p:ext uri="{BB962C8B-B14F-4D97-AF65-F5344CB8AC3E}">
        <p14:creationId xmlns:p14="http://schemas.microsoft.com/office/powerpoint/2010/main" val="98510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285" y="4621213"/>
            <a:ext cx="6078863" cy="3779837"/>
          </a:xfrm>
        </p:spPr>
        <p:txBody>
          <a:bodyPr/>
          <a:lstStyle/>
          <a:p>
            <a:pPr>
              <a:lnSpc>
                <a:spcPct val="107000"/>
              </a:lnSpc>
              <a:spcBef>
                <a:spcPts val="1200"/>
              </a:spcBef>
            </a:pPr>
            <a:r>
              <a:rPr lang="en-US" sz="1050" b="1" i="1">
                <a:solidFill>
                  <a:srgbClr val="FF0000"/>
                </a:solidFill>
              </a:rPr>
              <a:t>TIME: 30 second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GUIDING PRINCIPLES/VALUES</a:t>
            </a:r>
            <a:endParaRPr lang="en-US" sz="1050">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latin typeface="Calibri" panose="020F0502020204030204" pitchFamily="34" charset="0"/>
                <a:ea typeface="Calibri" panose="020F0502020204030204" pitchFamily="34" charset="0"/>
                <a:cs typeface="Times New Roman" panose="02020603050405020304" pitchFamily="18" charset="0"/>
              </a:rPr>
              <a:t>Another theme that became intertwined as a value in our local community was the importance of creativity, arts and culture as important tools in community expression and community development.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Little Falls is already rich with creativity, arts and cultural amenities to be drawn upon as core assets to help us build a solid future. Obvious “big ones” include </a:t>
            </a: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St. Francis</a:t>
            </a: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Great River arts,</a:t>
            </a: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Heartland </a:t>
            </a:r>
            <a:r>
              <a:rPr lang="en-US" sz="1050">
                <a:effectLst/>
                <a:latin typeface="Calibri" panose="020F0502020204030204" pitchFamily="34" charset="0"/>
                <a:ea typeface="Calibri" panose="020F0502020204030204" pitchFamily="34" charset="0"/>
                <a:cs typeface="Times New Roman" panose="02020603050405020304" pitchFamily="18" charset="0"/>
              </a:rPr>
              <a:t>Symphony Orchestra</a:t>
            </a: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Dance companies</a:t>
            </a: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Individual working artists</a:t>
            </a: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Murals and mural artists</a:t>
            </a: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So many creatives working within the community already.</a:t>
            </a: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latin typeface="Calibri" panose="020F0502020204030204" pitchFamily="34" charset="0"/>
                <a:ea typeface="Calibri" panose="020F0502020204030204" pitchFamily="34" charset="0"/>
                <a:cs typeface="Times New Roman" panose="02020603050405020304" pitchFamily="18" charset="0"/>
              </a:rPr>
              <a:t>There is </a:t>
            </a:r>
            <a:r>
              <a:rPr lang="en-US" sz="1050">
                <a:effectLst/>
                <a:latin typeface="Calibri" panose="020F0502020204030204" pitchFamily="34" charset="0"/>
                <a:ea typeface="Calibri" panose="020F0502020204030204" pitchFamily="34" charset="0"/>
                <a:cs typeface="Times New Roman" panose="02020603050405020304" pitchFamily="18" charset="0"/>
              </a:rPr>
              <a:t>a real appreciation for creativity, demonstrated in the downtown shops, and the creative folks that are represented there. When people visit Little Falls, they see creativity at work.</a:t>
            </a:r>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16</a:t>
            </a:fld>
            <a:endParaRPr lang="en-US"/>
          </a:p>
        </p:txBody>
      </p:sp>
    </p:spTree>
    <p:extLst>
      <p:ext uri="{BB962C8B-B14F-4D97-AF65-F5344CB8AC3E}">
        <p14:creationId xmlns:p14="http://schemas.microsoft.com/office/powerpoint/2010/main" val="365530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VISION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We envision a community that is known as</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A community that embraces and uses creativity and culture as important assets to be establish a sense of place </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A community that celebrates, has fun, conveys beauty to the visitor</a:t>
            </a: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Incorporates creativity and the arts across all of its areas of strategic priorities as vehicles in support of change.</a:t>
            </a:r>
          </a:p>
          <a:p>
            <a:pPr marL="171450"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17</a:t>
            </a:fld>
            <a:endParaRPr lang="en-US"/>
          </a:p>
        </p:txBody>
      </p:sp>
    </p:spTree>
    <p:extLst>
      <p:ext uri="{BB962C8B-B14F-4D97-AF65-F5344CB8AC3E}">
        <p14:creationId xmlns:p14="http://schemas.microsoft.com/office/powerpoint/2010/main" val="212349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POTENTIAL ACTIONS</a:t>
            </a: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What were some of the things  highlighted throughout the listening process that we could build off of as we seek to  engage our creative resources, culture and the arts as assets supporting all of our strategic priorities and building a strong “sense of place”?  What you see here is a short list of some of the items that were named most frequently by our community:</a:t>
            </a: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Consider the development of a City Arts Commission</a:t>
            </a: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Invest in events such as downtown street fairs, perhaps a mobile stage to be used at events on the waterfront, in the parks, etc.</a:t>
            </a: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Consider a range of public art projects that mark the community as home to creativity – park benches, bike racks, murals, etc.</a:t>
            </a: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Host conversations, projects, work that engage the concept of Creative Placemaking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Most importantly, build arts and creativity into the 6 strategic priority areas:</a:t>
            </a:r>
          </a:p>
          <a:p>
            <a:pPr marL="628650" lvl="1"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Youth engagement in the arts</a:t>
            </a:r>
          </a:p>
          <a:p>
            <a:pPr marL="628650" lvl="1"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Support to creative entrepreneurs</a:t>
            </a:r>
          </a:p>
          <a:p>
            <a:pPr marL="628650" lvl="1"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Creativ</a:t>
            </a:r>
            <a:r>
              <a:rPr lang="en-US" sz="1050">
                <a:latin typeface="Calibri" panose="020F0502020204030204" pitchFamily="34" charset="0"/>
                <a:ea typeface="Calibri" panose="020F0502020204030204" pitchFamily="34" charset="0"/>
                <a:cs typeface="Times New Roman" panose="02020603050405020304" pitchFamily="18" charset="0"/>
              </a:rPr>
              <a:t>ity and the Arts as important elements in highlighting the preservation of our natural resources</a:t>
            </a:r>
          </a:p>
          <a:p>
            <a:pPr marL="628650" lvl="1"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Celebrations, mileposts, etc., aligning health and wellness initiatives with community development</a:t>
            </a:r>
          </a:p>
          <a:p>
            <a:pPr marL="628650" lvl="1"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Use creativity and the arts in celebration of cultural diversity.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21E100-62E9-4ED6-A0C0-92841BC3D3DB}" type="slidenum">
              <a:rPr lang="en-US" smtClean="0"/>
              <a:t>18</a:t>
            </a:fld>
            <a:endParaRPr lang="en-US"/>
          </a:p>
        </p:txBody>
      </p:sp>
    </p:spTree>
    <p:extLst>
      <p:ext uri="{BB962C8B-B14F-4D97-AF65-F5344CB8AC3E}">
        <p14:creationId xmlns:p14="http://schemas.microsoft.com/office/powerpoint/2010/main" val="349741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00"/>
              </a:spcBef>
            </a:pPr>
            <a:r>
              <a:rPr lang="en-US" sz="1050" b="1" i="1">
                <a:solidFill>
                  <a:srgbClr val="FF0000"/>
                </a:solidFill>
              </a:rPr>
              <a:t>TIME: 30 second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GUIDING PRINCIPLES/VALUES</a:t>
            </a:r>
            <a:endParaRPr lang="en-US" sz="1050">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latin typeface="Calibri" panose="020F0502020204030204" pitchFamily="34" charset="0"/>
                <a:ea typeface="Calibri" panose="020F0502020204030204" pitchFamily="34" charset="0"/>
                <a:cs typeface="Times New Roman" panose="02020603050405020304" pitchFamily="18" charset="0"/>
              </a:rPr>
              <a:t>The final guiding principle – again not “last” but </a:t>
            </a:r>
            <a:r>
              <a:rPr lang="en-US" sz="1050" err="1">
                <a:latin typeface="Calibri" panose="020F0502020204030204" pitchFamily="34" charset="0"/>
                <a:ea typeface="Calibri" panose="020F0502020204030204" pitchFamily="34" charset="0"/>
                <a:cs typeface="Times New Roman" panose="02020603050405020304" pitchFamily="18" charset="0"/>
              </a:rPr>
              <a:t>entertwined</a:t>
            </a:r>
            <a:r>
              <a:rPr lang="en-US" sz="1050">
                <a:latin typeface="Calibri" panose="020F0502020204030204" pitchFamily="34" charset="0"/>
                <a:ea typeface="Calibri" panose="020F0502020204030204" pitchFamily="34" charset="0"/>
                <a:cs typeface="Times New Roman" panose="02020603050405020304" pitchFamily="18" charset="0"/>
              </a:rPr>
              <a:t> in a circle of values and themes in support of one another, is that of being a community that values healthy lifestyles.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The community spoke clearly about valuing their health and wellness and strengthening the healthiness of our rural community</a:t>
            </a:r>
            <a:r>
              <a:rPr lang="en-US" sz="1050">
                <a:latin typeface="Calibri" panose="020F0502020204030204" pitchFamily="34" charset="0"/>
                <a:ea typeface="Calibri" panose="020F0502020204030204" pitchFamily="34" charset="0"/>
                <a:cs typeface="Times New Roman" panose="02020603050405020304" pitchFamily="18" charset="0"/>
              </a:rPr>
              <a:t>.  Focus was especially on “wellness” as well as the strength of our medical care system.  The community values opportunities for</a:t>
            </a:r>
          </a:p>
          <a:p>
            <a:pPr marL="171450" indent="-171450">
              <a:buFont typeface="Arial" panose="020B0604020202020204" pitchFamily="34" charset="0"/>
              <a:buChar char="•"/>
            </a:pPr>
            <a:r>
              <a:rPr lang="en-US" sz="1050">
                <a:latin typeface="Calibri" panose="020F0502020204030204" pitchFamily="34" charset="0"/>
                <a:cs typeface="Times New Roman" panose="02020603050405020304" pitchFamily="18" charset="0"/>
              </a:rPr>
              <a:t>Farmers markets, Local foods</a:t>
            </a:r>
          </a:p>
          <a:p>
            <a:pPr marL="171450" indent="-171450">
              <a:buFont typeface="Arial" panose="020B0604020202020204" pitchFamily="34" charset="0"/>
              <a:buChar char="•"/>
            </a:pPr>
            <a:r>
              <a:rPr lang="en-US" sz="1050">
                <a:latin typeface="Calibri" panose="020F0502020204030204" pitchFamily="34" charset="0"/>
                <a:cs typeface="Times New Roman" panose="02020603050405020304" pitchFamily="18" charset="0"/>
              </a:rPr>
              <a:t>Healthy food choices</a:t>
            </a:r>
          </a:p>
          <a:p>
            <a:pPr marL="171450" indent="-171450">
              <a:buFont typeface="Arial" panose="020B0604020202020204" pitchFamily="34" charset="0"/>
              <a:buChar char="•"/>
            </a:pPr>
            <a:r>
              <a:rPr lang="en-US" sz="1050">
                <a:latin typeface="Calibri" panose="020F0502020204030204" pitchFamily="34" charset="0"/>
                <a:cs typeface="Times New Roman" panose="02020603050405020304" pitchFamily="18" charset="0"/>
              </a:rPr>
              <a:t>Bike trails and other recreational amenities, etc.</a:t>
            </a:r>
            <a:endParaRPr lang="en-US" sz="1050"/>
          </a:p>
        </p:txBody>
      </p:sp>
      <p:sp>
        <p:nvSpPr>
          <p:cNvPr id="4" name="Slide Number Placeholder 3"/>
          <p:cNvSpPr>
            <a:spLocks noGrp="1"/>
          </p:cNvSpPr>
          <p:nvPr>
            <p:ph type="sldNum" sz="quarter" idx="5"/>
          </p:nvPr>
        </p:nvSpPr>
        <p:spPr/>
        <p:txBody>
          <a:bodyPr/>
          <a:lstStyle/>
          <a:p>
            <a:fld id="{3A21E100-62E9-4ED6-A0C0-92841BC3D3DB}" type="slidenum">
              <a:rPr lang="en-US" smtClean="0"/>
              <a:t>19</a:t>
            </a:fld>
            <a:endParaRPr lang="en-US"/>
          </a:p>
        </p:txBody>
      </p:sp>
    </p:spTree>
    <p:extLst>
      <p:ext uri="{BB962C8B-B14F-4D97-AF65-F5344CB8AC3E}">
        <p14:creationId xmlns:p14="http://schemas.microsoft.com/office/powerpoint/2010/main" val="17076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rPr>
              <a:t>TIME:  30 seconds maximum</a:t>
            </a:r>
          </a:p>
          <a:p>
            <a:endParaRPr lang="en-US"/>
          </a:p>
          <a:p>
            <a:r>
              <a:rPr lang="en-US"/>
              <a:t>To anchor our thinking today, what we are presenting is a framework for moving forward.  It is not a detailed plan articulating specific implementation items.  That work will come over time.</a:t>
            </a:r>
          </a:p>
          <a:p>
            <a:endParaRPr lang="en-US"/>
          </a:p>
          <a:p>
            <a:r>
              <a:rPr lang="en-US"/>
              <a:t>We believe that this framework provide essential themes or a ROADMAP, if you will, into the future.</a:t>
            </a:r>
          </a:p>
          <a:p>
            <a:endParaRPr lang="en-US"/>
          </a:p>
          <a:p>
            <a:r>
              <a:rPr lang="en-US"/>
              <a:t>Specific projects will unfold as opportunities arise, as specific implementation teams name a specific project to bring to fruition, as the City identifies a priority to be addressed.</a:t>
            </a:r>
          </a:p>
        </p:txBody>
      </p:sp>
      <p:sp>
        <p:nvSpPr>
          <p:cNvPr id="4" name="Slide Number Placeholder 3"/>
          <p:cNvSpPr>
            <a:spLocks noGrp="1"/>
          </p:cNvSpPr>
          <p:nvPr>
            <p:ph type="sldNum" sz="quarter" idx="5"/>
          </p:nvPr>
        </p:nvSpPr>
        <p:spPr/>
        <p:txBody>
          <a:bodyPr/>
          <a:lstStyle/>
          <a:p>
            <a:fld id="{3A21E100-62E9-4ED6-A0C0-92841BC3D3DB}" type="slidenum">
              <a:rPr lang="en-US" smtClean="0"/>
              <a:t>2</a:t>
            </a:fld>
            <a:endParaRPr lang="en-US"/>
          </a:p>
        </p:txBody>
      </p:sp>
    </p:spTree>
    <p:extLst>
      <p:ext uri="{BB962C8B-B14F-4D97-AF65-F5344CB8AC3E}">
        <p14:creationId xmlns:p14="http://schemas.microsoft.com/office/powerpoint/2010/main" val="1659597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00"/>
              </a:spcBef>
            </a:pPr>
            <a:r>
              <a:rPr lang="en-US" sz="1050" b="1" i="1">
                <a:solidFill>
                  <a:srgbClr val="FF0000"/>
                </a:solidFill>
              </a:rPr>
              <a:t>TIME:  1 minute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0" b="1" i="1">
                <a:solidFill>
                  <a:srgbClr val="FF0000"/>
                </a:solidFill>
              </a:rPr>
              <a:t>SPEAKER:  </a:t>
            </a:r>
          </a:p>
          <a:p>
            <a:pPr>
              <a:lnSpc>
                <a:spcPct val="107000"/>
              </a:lnSpc>
            </a:pPr>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VISION</a:t>
            </a:r>
          </a:p>
          <a:p>
            <a:pPr>
              <a:lnSpc>
                <a:spcPct val="107000"/>
              </a:lnSpc>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As we envision a community with a strong economic infrastructure, we also envision a community that builds a healthy local system of small businesses and amenities that both encourage a NEXT GENERATION of residents that are healthy, and a community that is known, and draws visitors, who highly value local health and wellness services and opportunities.</a:t>
            </a:r>
          </a:p>
          <a:p>
            <a:pPr marL="0" marR="0">
              <a:lnSpc>
                <a:spcPct val="107000"/>
              </a:lnSpc>
              <a:spcBef>
                <a:spcPts val="0"/>
              </a:spcBef>
              <a:spcAft>
                <a:spcPts val="800"/>
              </a:spcAft>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05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a:xfrm>
            <a:off x="4143375" y="9126494"/>
            <a:ext cx="3170238" cy="481012"/>
          </a:xfrm>
        </p:spPr>
        <p:txBody>
          <a:bodyPr/>
          <a:lstStyle/>
          <a:p>
            <a:fld id="{3A21E100-62E9-4ED6-A0C0-92841BC3D3DB}" type="slidenum">
              <a:rPr lang="en-US" smtClean="0"/>
              <a:t>20</a:t>
            </a:fld>
            <a:endParaRPr lang="en-US"/>
          </a:p>
        </p:txBody>
      </p:sp>
    </p:spTree>
    <p:extLst>
      <p:ext uri="{BB962C8B-B14F-4D97-AF65-F5344CB8AC3E}">
        <p14:creationId xmlns:p14="http://schemas.microsoft.com/office/powerpoint/2010/main" val="82535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POTENTIAL ACTIONS</a:t>
            </a:r>
            <a:endParaRPr lang="en-US" sz="1050" b="1" i="1">
              <a:solidFill>
                <a:srgbClr val="FF0000"/>
              </a:solidFill>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What were some of the things  highlighted throughout the listening process that we could build off of as we seek to  encourage health and wellness?  The community was very focused on the </a:t>
            </a:r>
            <a:r>
              <a:rPr lang="en-US" sz="1050">
                <a:latin typeface="Calibri" panose="020F0502020204030204" pitchFamily="34" charset="0"/>
                <a:ea typeface="Calibri" panose="020F0502020204030204" pitchFamily="34" charset="0"/>
                <a:cs typeface="Times New Roman" panose="02020603050405020304" pitchFamily="18" charset="0"/>
              </a:rPr>
              <a:t>“prevention” or wellness.  </a:t>
            </a:r>
            <a:r>
              <a:rPr lang="en-US" sz="1050">
                <a:effectLst/>
                <a:latin typeface="Calibri" panose="020F0502020204030204" pitchFamily="34" charset="0"/>
                <a:ea typeface="Calibri" panose="020F0502020204030204" pitchFamily="34" charset="0"/>
                <a:cs typeface="Times New Roman" panose="02020603050405020304" pitchFamily="18" charset="0"/>
              </a:rPr>
              <a:t>What you see here is a short list of some of the items that were named most frequently by our community:</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Educate.  Further support those initiatives that are reaching residents of all ages and demographic profiles with the importance of healthy lifestyles, healthy foods, and the connections between local foods, healthy food choices, and healthy lives.</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Strengthen the core assets we already have:  our local food system, local agriculture, farmers’ market, our trail systems and recreation opportunities.  The importance of bikes and trails.</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Strengthen access LOCALLY.  The community sent the message that they don’t want to have to travel 30 miles or 100 miles outside of the community to access. </a:t>
            </a: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21</a:t>
            </a:fld>
            <a:endParaRPr lang="en-US"/>
          </a:p>
        </p:txBody>
      </p:sp>
    </p:spTree>
    <p:extLst>
      <p:ext uri="{BB962C8B-B14F-4D97-AF65-F5344CB8AC3E}">
        <p14:creationId xmlns:p14="http://schemas.microsoft.com/office/powerpoint/2010/main" val="43240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a:solidFill>
                  <a:srgbClr val="FF0000"/>
                </a:solidFill>
              </a:rPr>
              <a:t>TIME:  30 </a:t>
            </a:r>
            <a:r>
              <a:rPr lang="en-US" b="1" i="1">
                <a:solidFill>
                  <a:srgbClr val="FF0000"/>
                </a:solidFill>
              </a:rPr>
              <a:t>second </a:t>
            </a:r>
            <a:r>
              <a:rPr lang="en-US" sz="1200" b="1" i="1">
                <a:solidFill>
                  <a:srgbClr val="FF0000"/>
                </a:solidFill>
              </a:rPr>
              <a:t>maximum</a:t>
            </a:r>
          </a:p>
          <a:p>
            <a:r>
              <a:rPr lang="en-US" b="1" i="1">
                <a:solidFill>
                  <a:srgbClr val="FF0000"/>
                </a:solidFill>
              </a:rPr>
              <a:t>SPEAKER:  </a:t>
            </a:r>
          </a:p>
          <a:p>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22</a:t>
            </a:fld>
            <a:endParaRPr lang="en-US"/>
          </a:p>
        </p:txBody>
      </p:sp>
    </p:spTree>
    <p:extLst>
      <p:ext uri="{BB962C8B-B14F-4D97-AF65-F5344CB8AC3E}">
        <p14:creationId xmlns:p14="http://schemas.microsoft.com/office/powerpoint/2010/main" val="2164747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rPr>
              <a:t>TIME:  5-6 Minutes Max</a:t>
            </a:r>
          </a:p>
          <a:p>
            <a:r>
              <a:rPr lang="en-US" b="1">
                <a:solidFill>
                  <a:srgbClr val="FF0000"/>
                </a:solidFill>
              </a:rPr>
              <a:t>SPEAKER:</a:t>
            </a:r>
          </a:p>
          <a:p>
            <a:endParaRPr lang="en-US" b="1">
              <a:solidFill>
                <a:srgbClr val="FF0000"/>
              </a:solidFill>
            </a:endParaRPr>
          </a:p>
          <a:p>
            <a:r>
              <a:rPr lang="en-US"/>
              <a:t>[If every speaker holds to their timeframes as noted, there will be 5-6 minutes left for this Q&amp;A to create a total 30 minute timeframe within the City Council’s meeting agenda.]</a:t>
            </a:r>
          </a:p>
        </p:txBody>
      </p:sp>
      <p:sp>
        <p:nvSpPr>
          <p:cNvPr id="4" name="Slide Number Placeholder 3"/>
          <p:cNvSpPr>
            <a:spLocks noGrp="1"/>
          </p:cNvSpPr>
          <p:nvPr>
            <p:ph type="sldNum" sz="quarter" idx="5"/>
          </p:nvPr>
        </p:nvSpPr>
        <p:spPr/>
        <p:txBody>
          <a:bodyPr/>
          <a:lstStyle/>
          <a:p>
            <a:fld id="{3A21E100-62E9-4ED6-A0C0-92841BC3D3DB}" type="slidenum">
              <a:rPr lang="en-US" smtClean="0"/>
              <a:t>23</a:t>
            </a:fld>
            <a:endParaRPr lang="en-US"/>
          </a:p>
        </p:txBody>
      </p:sp>
    </p:spTree>
    <p:extLst>
      <p:ext uri="{BB962C8B-B14F-4D97-AF65-F5344CB8AC3E}">
        <p14:creationId xmlns:p14="http://schemas.microsoft.com/office/powerpoint/2010/main" val="144528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40" y="4633827"/>
            <a:ext cx="5851525" cy="3779837"/>
          </a:xfrm>
        </p:spPr>
        <p:txBody>
          <a:bodyPr/>
          <a:lstStyle/>
          <a:p>
            <a:r>
              <a:rPr lang="en-US" sz="1050" b="1" i="1">
                <a:solidFill>
                  <a:srgbClr val="FF0000"/>
                </a:solidFill>
              </a:rPr>
              <a:t>TIME:  30 seconds maximum</a:t>
            </a:r>
          </a:p>
          <a:p>
            <a:r>
              <a:rPr lang="en-US" sz="1050" b="1" i="1">
                <a:solidFill>
                  <a:srgbClr val="FF0000"/>
                </a:solidFill>
              </a:rPr>
              <a:t>SPEAKER: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As mentioned </a:t>
            </a:r>
            <a:r>
              <a:rPr lang="en-US" sz="1050">
                <a:latin typeface="Calibri" panose="020F0502020204030204" pitchFamily="34" charset="0"/>
                <a:ea typeface="Calibri" panose="020F0502020204030204" pitchFamily="34" charset="0"/>
                <a:cs typeface="Times New Roman" panose="02020603050405020304" pitchFamily="18" charset="0"/>
              </a:rPr>
              <a:t>earlier, </a:t>
            </a:r>
            <a:r>
              <a:rPr lang="en-US" sz="1050">
                <a:effectLst/>
                <a:latin typeface="Calibri" panose="020F0502020204030204" pitchFamily="34" charset="0"/>
                <a:ea typeface="Calibri" panose="020F0502020204030204" pitchFamily="34" charset="0"/>
                <a:cs typeface="Times New Roman" panose="02020603050405020304" pitchFamily="18" charset="0"/>
              </a:rPr>
              <a:t>the six guiding principles again manifested themselves in the six strategic priorities for the future of the Little Falls area</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These six are going to be we're going to spend about a few minutes on each of these six .  Each will be presented by a person </a:t>
            </a:r>
            <a:r>
              <a:rPr lang="en-US" sz="1050">
                <a:latin typeface="Calibri" panose="020F0502020204030204" pitchFamily="34" charset="0"/>
                <a:ea typeface="Calibri" panose="020F0502020204030204" pitchFamily="34" charset="0"/>
                <a:cs typeface="Times New Roman" panose="02020603050405020304" pitchFamily="18" charset="0"/>
              </a:rPr>
              <a:t>from the Steering Committee or other key leadership in this process whose day-to-day work  in our community is within the strategic priority area.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3</a:t>
            </a:fld>
            <a:endParaRPr lang="en-US"/>
          </a:p>
        </p:txBody>
      </p:sp>
    </p:spTree>
    <p:extLst>
      <p:ext uri="{BB962C8B-B14F-4D97-AF65-F5344CB8AC3E}">
        <p14:creationId xmlns:p14="http://schemas.microsoft.com/office/powerpoint/2010/main" val="274121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050" b="1" i="1">
                <a:solidFill>
                  <a:srgbClr val="FF0000"/>
                </a:solidFill>
              </a:rPr>
              <a:t>TIME:  30 second maximum</a:t>
            </a:r>
          </a:p>
          <a:p>
            <a:pPr>
              <a:lnSpc>
                <a:spcPct val="107000"/>
              </a:lnSpc>
            </a:pPr>
            <a:r>
              <a:rPr lang="en-US" sz="1050" b="1" i="1">
                <a:solidFill>
                  <a:srgbClr val="FF0000"/>
                </a:solidFill>
              </a:rPr>
              <a:t>SPEAKER: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GUIDING PRINCIPLES/VALUES</a:t>
            </a:r>
            <a:endParaRPr lang="en-US" sz="105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0"/>
              </a:spcAft>
            </a:pPr>
            <a:r>
              <a:rPr lang="en-US" sz="1050">
                <a:latin typeface="Calibri" panose="020F0502020204030204" pitchFamily="34" charset="0"/>
                <a:ea typeface="Calibri" panose="020F0502020204030204" pitchFamily="34" charset="0"/>
                <a:cs typeface="Times New Roman" panose="02020603050405020304" pitchFamily="18" charset="0"/>
              </a:rPr>
              <a:t>Throughout the community listening process, the community </a:t>
            </a:r>
            <a:r>
              <a:rPr lang="en-US" sz="1050">
                <a:effectLst/>
                <a:latin typeface="Calibri" panose="020F0502020204030204" pitchFamily="34" charset="0"/>
                <a:ea typeface="Calibri" panose="020F0502020204030204" pitchFamily="34" charset="0"/>
                <a:cs typeface="Times New Roman" panose="02020603050405020304" pitchFamily="18" charset="0"/>
              </a:rPr>
              <a:t>continually kept coming back to  a single most important GUIDING PRINCIPLE, a single community value.</a:t>
            </a:r>
          </a:p>
          <a:p>
            <a:pPr marL="0" marR="0">
              <a:lnSpc>
                <a:spcPct val="107000"/>
              </a:lnSpc>
              <a:spcBef>
                <a:spcPts val="1200"/>
              </a:spcBef>
              <a:spcAft>
                <a:spcPts val="0"/>
              </a:spcAft>
            </a:pPr>
            <a:r>
              <a:rPr lang="en-US" sz="1050" b="1" u="sng">
                <a:effectLst/>
                <a:latin typeface="Calibri" panose="020F0502020204030204" pitchFamily="34" charset="0"/>
                <a:ea typeface="Calibri" panose="020F0502020204030204" pitchFamily="34" charset="0"/>
                <a:cs typeface="Times New Roman" panose="02020603050405020304" pitchFamily="18" charset="0"/>
              </a:rPr>
              <a:t>the number one thing:  </a:t>
            </a:r>
            <a:r>
              <a:rPr lang="en-US" sz="1050">
                <a:effectLst/>
                <a:latin typeface="Calibri" panose="020F0502020204030204" pitchFamily="34" charset="0"/>
                <a:ea typeface="Calibri" panose="020F0502020204030204" pitchFamily="34" charset="0"/>
                <a:cs typeface="Times New Roman" panose="02020603050405020304" pitchFamily="18" charset="0"/>
              </a:rPr>
              <a:t>a focus on a future that invests in and values our children, making our community a place that is a really high quality place to raise children. </a:t>
            </a:r>
          </a:p>
          <a:p>
            <a:pPr marL="0" marR="0">
              <a:lnSpc>
                <a:spcPct val="107000"/>
              </a:lnSpc>
              <a:spcBef>
                <a:spcPts val="120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Remember, “What we value” was positioned in the survey processes as GUIDING PRINCIPLES  to inform priorities for decision making:</a:t>
            </a: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pPr>
            <a:r>
              <a:rPr lang="en-US" altLang="en-US" sz="1200">
                <a:latin typeface="Calibri" panose="020F0502020204030204" pitchFamily="34" charset="0"/>
                <a:ea typeface="Calibri" panose="020F0502020204030204" pitchFamily="34" charset="0"/>
                <a:cs typeface="Times New Roman" panose="02020603050405020304" pitchFamily="18" charset="0"/>
              </a:rPr>
              <a:t>Every community has underlying guiding principles that implicitly or explicitly shape decision making. </a:t>
            </a:r>
          </a:p>
          <a:p>
            <a:pPr marL="171450" indent="-171450">
              <a:lnSpc>
                <a:spcPct val="100000"/>
              </a:lnSpc>
              <a:spcBef>
                <a:spcPts val="0"/>
              </a:spcBef>
              <a:buFont typeface="Arial" panose="020B0604020202020204" pitchFamily="34" charset="0"/>
              <a:buChar char="•"/>
            </a:pPr>
            <a:r>
              <a:rPr lang="en-US" altLang="en-US" sz="1200" b="1" i="1" u="sng">
                <a:latin typeface="Calibri" panose="020F0502020204030204" pitchFamily="34" charset="0"/>
                <a:ea typeface="Calibri" panose="020F0502020204030204" pitchFamily="34" charset="0"/>
                <a:cs typeface="Times New Roman" panose="02020603050405020304" pitchFamily="18" charset="0"/>
              </a:rPr>
              <a:t>Guiding principles become COMPASS NORTH to keep the community focused on its common goals.  </a:t>
            </a:r>
          </a:p>
          <a:p>
            <a:pPr marL="0" marR="0">
              <a:lnSpc>
                <a:spcPct val="107000"/>
              </a:lnSpc>
              <a:spcBef>
                <a:spcPts val="1200"/>
              </a:spcBef>
              <a:spcAft>
                <a:spcPts val="0"/>
              </a:spcAft>
            </a:pPr>
            <a:r>
              <a:rPr lang="en-US" sz="1050">
                <a:latin typeface="Calibri" panose="020F0502020204030204" pitchFamily="34" charset="0"/>
                <a:ea typeface="Calibri" panose="020F0502020204030204" pitchFamily="34" charset="0"/>
                <a:cs typeface="Times New Roman" panose="02020603050405020304" pitchFamily="18" charset="0"/>
              </a:rPr>
              <a:t>Our local community was very clear that our children are NO. ONE.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4</a:t>
            </a:fld>
            <a:endParaRPr lang="en-US"/>
          </a:p>
        </p:txBody>
      </p:sp>
    </p:spTree>
    <p:extLst>
      <p:ext uri="{BB962C8B-B14F-4D97-AF65-F5344CB8AC3E}">
        <p14:creationId xmlns:p14="http://schemas.microsoft.com/office/powerpoint/2010/main" val="179146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rPr>
              <a:t>SPEAKER:  </a:t>
            </a:r>
            <a:endParaRPr lang="en-US" sz="105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VISION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This important guiding principle became a “rallying cry” for </a:t>
            </a:r>
            <a:r>
              <a:rPr lang="en-US" sz="1050">
                <a:latin typeface="Calibri" panose="020F0502020204030204" pitchFamily="34" charset="0"/>
                <a:ea typeface="Calibri" panose="020F0502020204030204" pitchFamily="34" charset="0"/>
                <a:cs typeface="Times New Roman" panose="02020603050405020304" pitchFamily="18" charset="0"/>
              </a:rPr>
              <a:t>articulating a vision of </a:t>
            </a:r>
            <a:r>
              <a:rPr lang="en-US" sz="1050">
                <a:effectLst/>
                <a:latin typeface="Calibri" panose="020F0502020204030204" pitchFamily="34" charset="0"/>
                <a:ea typeface="Calibri" panose="020F0502020204030204" pitchFamily="34" charset="0"/>
                <a:cs typeface="Times New Roman" panose="02020603050405020304" pitchFamily="18" charset="0"/>
              </a:rPr>
              <a:t>the community as one that will be known as a  </a:t>
            </a:r>
            <a:r>
              <a:rPr lang="en-US" sz="1050">
                <a:latin typeface="Calibri" panose="020F0502020204030204" pitchFamily="34" charset="0"/>
                <a:ea typeface="Calibri" panose="020F0502020204030204" pitchFamily="34" charset="0"/>
                <a:cs typeface="Times New Roman" panose="02020603050405020304" pitchFamily="18" charset="0"/>
              </a:rPr>
              <a:t>NEXT GENERATION community.</a:t>
            </a:r>
          </a:p>
          <a:p>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This theme became prominent throughout other strategic priorities as well. </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But at its core, this community wants to become known as a “NEXT GENERATION” community.  This cannot be ignored. It needs to be a focus for ways we're going to utilize this this document, what it's going to be utilized for, and how we're going to proceed in the future. </a:t>
            </a:r>
          </a:p>
          <a:p>
            <a:endParaRPr lang="en-US" sz="1050">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Throughout our survey processes and community events, there were a myriad of ideas spun out – projects we could undertake to become a “Next Generation” community.  What is important to remember at this point is that we’re coming to you with a Framework </a:t>
            </a:r>
            <a:r>
              <a:rPr lang="en-US" sz="1050">
                <a:latin typeface="Calibri" panose="020F0502020204030204" pitchFamily="34" charset="0"/>
                <a:ea typeface="Calibri" panose="020F0502020204030204" pitchFamily="34" charset="0"/>
                <a:cs typeface="Times New Roman" panose="02020603050405020304" pitchFamily="18" charset="0"/>
              </a:rPr>
              <a:t>of essential themes to be addressed with a wide variety of projects over time.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5</a:t>
            </a:fld>
            <a:endParaRPr lang="en-US"/>
          </a:p>
        </p:txBody>
      </p:sp>
    </p:spTree>
    <p:extLst>
      <p:ext uri="{BB962C8B-B14F-4D97-AF65-F5344CB8AC3E}">
        <p14:creationId xmlns:p14="http://schemas.microsoft.com/office/powerpoint/2010/main" val="154107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3865" y="4621215"/>
            <a:ext cx="6268369" cy="3779837"/>
          </a:xfrm>
        </p:spPr>
        <p:txBody>
          <a:bodyPr/>
          <a:lstStyle/>
          <a:p>
            <a:pPr>
              <a:lnSpc>
                <a:spcPct val="107000"/>
              </a:lnSpc>
            </a:pPr>
            <a:r>
              <a:rPr lang="en-US" sz="1050" b="1" i="1">
                <a:solidFill>
                  <a:srgbClr val="FF0000"/>
                </a:solidFill>
              </a:rPr>
              <a:t>TIME:  1 minute maximum</a:t>
            </a:r>
          </a:p>
          <a:p>
            <a:pPr>
              <a:lnSpc>
                <a:spcPct val="107000"/>
              </a:lnSpc>
            </a:pPr>
            <a:r>
              <a:rPr lang="en-US" sz="1050" b="1" i="1">
                <a:solidFill>
                  <a:srgbClr val="FF0000"/>
                </a:solidFill>
              </a:rPr>
              <a:t>SPEAKER:  </a:t>
            </a:r>
          </a:p>
          <a:p>
            <a:pPr>
              <a:lnSpc>
                <a:spcPct val="107000"/>
              </a:lnSpc>
            </a:pPr>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POTENTIAL ACTIONS</a:t>
            </a:r>
          </a:p>
          <a:p>
            <a:pPr>
              <a:lnSpc>
                <a:spcPct val="107000"/>
              </a:lnSpc>
            </a:pPr>
            <a:endParaRPr lang="en-US" sz="105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What were some of the things  highlighted throughout the listening process that we could build off of as we seek to create a better community for our children?  What you see here is a short list of some of the items that were named most frequently by our community:</a:t>
            </a:r>
          </a:p>
          <a:p>
            <a:pPr marL="228600" indent="-228600">
              <a:lnSpc>
                <a:spcPct val="107000"/>
              </a:lnSpc>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Strong schools.  We look forward to specific ideas unfolding to strengthen our schools in the implementation process.  </a:t>
            </a:r>
            <a:endParaRPr lang="en-US" sz="1050">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07000"/>
              </a:lnSpc>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The community and recreation center was frequently </a:t>
            </a:r>
            <a:r>
              <a:rPr lang="en-US" sz="1050">
                <a:latin typeface="Calibri" panose="020F0502020204030204" pitchFamily="34" charset="0"/>
                <a:ea typeface="Calibri" panose="020F0502020204030204" pitchFamily="34" charset="0"/>
                <a:cs typeface="Times New Roman" panose="02020603050405020304" pitchFamily="18" charset="0"/>
              </a:rPr>
              <a:t>prominent in the </a:t>
            </a:r>
            <a:r>
              <a:rPr lang="en-US" sz="1050">
                <a:effectLst/>
                <a:latin typeface="Calibri" panose="020F0502020204030204" pitchFamily="34" charset="0"/>
                <a:ea typeface="Calibri" panose="020F0502020204030204" pitchFamily="34" charset="0"/>
                <a:cs typeface="Times New Roman" panose="02020603050405020304" pitchFamily="18" charset="0"/>
              </a:rPr>
              <a:t>input that we received. While that project is still ongoing, unfortunately, work had to be postponed somewhat, due to the state legislature. It was a part of the community center in the local option sales tax options. That project is now on hold for two years. But </a:t>
            </a:r>
            <a:r>
              <a:rPr lang="en-US" sz="1050">
                <a:latin typeface="Calibri" panose="020F0502020204030204" pitchFamily="34" charset="0"/>
                <a:ea typeface="Calibri" panose="020F0502020204030204" pitchFamily="34" charset="0"/>
                <a:cs typeface="Times New Roman" panose="02020603050405020304" pitchFamily="18" charset="0"/>
              </a:rPr>
              <a:t>this stall does not detract from </a:t>
            </a:r>
            <a:r>
              <a:rPr lang="en-US" sz="1050">
                <a:effectLst/>
                <a:latin typeface="Calibri" panose="020F0502020204030204" pitchFamily="34" charset="0"/>
                <a:ea typeface="Calibri" panose="020F0502020204030204" pitchFamily="34" charset="0"/>
                <a:cs typeface="Times New Roman" panose="02020603050405020304" pitchFamily="18" charset="0"/>
              </a:rPr>
              <a:t>the fact that those needs still exist. </a:t>
            </a:r>
            <a:r>
              <a:rPr lang="en-US" sz="1050">
                <a:latin typeface="Calibri" panose="020F0502020204030204" pitchFamily="34" charset="0"/>
                <a:ea typeface="Calibri" panose="020F0502020204030204" pitchFamily="34" charset="0"/>
                <a:cs typeface="Times New Roman" panose="02020603050405020304" pitchFamily="18" charset="0"/>
              </a:rPr>
              <a:t> We </a:t>
            </a:r>
            <a:r>
              <a:rPr lang="en-US" sz="1050">
                <a:effectLst/>
                <a:latin typeface="Calibri" panose="020F0502020204030204" pitchFamily="34" charset="0"/>
                <a:ea typeface="Calibri" panose="020F0502020204030204" pitchFamily="34" charset="0"/>
                <a:cs typeface="Times New Roman" panose="02020603050405020304" pitchFamily="18" charset="0"/>
              </a:rPr>
              <a:t>need to be prepared to make decisions and investments in our community that will help drive us out of the recession faster and put us in place to help our community recover. How are the decisions we make now going to play a role in what our future becomes and how our future is going to serve the youngest people of our community as well?</a:t>
            </a:r>
          </a:p>
          <a:p>
            <a:pPr marL="228600" indent="-228600">
              <a:buFont typeface="+mj-lt"/>
              <a:buAutoNum type="arabicPeriod"/>
            </a:pPr>
            <a:r>
              <a:rPr lang="en-US"/>
              <a:t>Supports to families became a theme woven throughout the Strategic Framework – affordable daycare, after school programs, affordable housing, other supports for working parents.  </a:t>
            </a:r>
          </a:p>
          <a:p>
            <a:pPr marL="228600" indent="-228600">
              <a:buFont typeface="+mj-lt"/>
              <a:buAutoNum type="arabicPeriod"/>
            </a:pPr>
            <a:r>
              <a:rPr lang="en-US"/>
              <a:t>And of course, supports to encourage health and wellness among our  children need to be a priority.</a:t>
            </a:r>
          </a:p>
        </p:txBody>
      </p:sp>
      <p:sp>
        <p:nvSpPr>
          <p:cNvPr id="4" name="Slide Number Placeholder 3"/>
          <p:cNvSpPr>
            <a:spLocks noGrp="1"/>
          </p:cNvSpPr>
          <p:nvPr>
            <p:ph type="sldNum" sz="quarter" idx="5"/>
          </p:nvPr>
        </p:nvSpPr>
        <p:spPr/>
        <p:txBody>
          <a:bodyPr/>
          <a:lstStyle/>
          <a:p>
            <a:fld id="{3A21E100-62E9-4ED6-A0C0-92841BC3D3DB}" type="slidenum">
              <a:rPr lang="en-US" smtClean="0"/>
              <a:t>6</a:t>
            </a:fld>
            <a:endParaRPr lang="en-US"/>
          </a:p>
        </p:txBody>
      </p:sp>
    </p:spTree>
    <p:extLst>
      <p:ext uri="{BB962C8B-B14F-4D97-AF65-F5344CB8AC3E}">
        <p14:creationId xmlns:p14="http://schemas.microsoft.com/office/powerpoint/2010/main" val="382121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00"/>
              </a:spcBef>
            </a:pPr>
            <a:r>
              <a:rPr lang="en-US" sz="1050" b="1" i="1">
                <a:solidFill>
                  <a:srgbClr val="FF0000"/>
                </a:solidFill>
              </a:rPr>
              <a:t>TIME:  30 second maximum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0" b="1" i="1">
                <a:solidFill>
                  <a:srgbClr val="FF0000"/>
                </a:solidFill>
              </a:rPr>
              <a:t>SPEAKER:  </a:t>
            </a:r>
          </a:p>
          <a:p>
            <a:pPr>
              <a:lnSpc>
                <a:spcPct val="107000"/>
              </a:lnSpc>
            </a:pPr>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GUIDING PRINCIPLES/VALUES</a:t>
            </a:r>
          </a:p>
          <a:p>
            <a:pPr>
              <a:lnSpc>
                <a:spcPct val="107000"/>
              </a:lnSpc>
            </a:pPr>
            <a:endParaRPr lang="en-US" sz="1050" b="1" i="1">
              <a:solidFill>
                <a:srgbClr val="FF0000"/>
              </a:solidFill>
            </a:endParaRPr>
          </a:p>
          <a:p>
            <a:pPr marL="0" marR="0">
              <a:lnSpc>
                <a:spcPct val="107000"/>
              </a:lnSpc>
              <a:spcBef>
                <a:spcPts val="1200"/>
              </a:spcBef>
              <a:spcAft>
                <a:spcPts val="0"/>
              </a:spcAft>
            </a:pPr>
            <a:r>
              <a:rPr lang="en-US" sz="1050">
                <a:latin typeface="Calibri" panose="020F0502020204030204" pitchFamily="34" charset="0"/>
                <a:ea typeface="Calibri" panose="020F0502020204030204" pitchFamily="34" charset="0"/>
                <a:cs typeface="Times New Roman" panose="02020603050405020304" pitchFamily="18" charset="0"/>
              </a:rPr>
              <a:t>Throughout the community listening process, the community </a:t>
            </a:r>
            <a:r>
              <a:rPr lang="en-US" sz="1050">
                <a:effectLst/>
                <a:latin typeface="Calibri" panose="020F0502020204030204" pitchFamily="34" charset="0"/>
                <a:ea typeface="Calibri" panose="020F0502020204030204" pitchFamily="34" charset="0"/>
                <a:cs typeface="Times New Roman" panose="02020603050405020304" pitchFamily="18" charset="0"/>
              </a:rPr>
              <a:t>continually kept coming back to  it’s passion for the Mississippi River and the beauty of our natural environment as key assets to preserve, protect, and build on as we create a sustainable and strong future.</a:t>
            </a:r>
          </a:p>
          <a:p>
            <a:pPr marL="0" marR="0">
              <a:lnSpc>
                <a:spcPct val="107000"/>
              </a:lnSpc>
              <a:spcBef>
                <a:spcPts val="120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Again, remember that a “guiding principle” creates a “COMPASS NORTH” to keep our community focused on its common goals.  The community was very clear that the river and the environment are our “best of show.”</a:t>
            </a:r>
          </a:p>
          <a:p>
            <a:pPr>
              <a:lnSpc>
                <a:spcPct val="107000"/>
              </a:lnSpc>
            </a:pPr>
            <a:endParaRPr lang="en-US" sz="1050" b="1" i="1">
              <a:solidFill>
                <a:srgbClr val="FF0000"/>
              </a:solidFill>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This guiding principle implied concepts of valuing </a:t>
            </a:r>
          </a:p>
          <a:p>
            <a:pPr marL="171450" marR="0" indent="-171450">
              <a:lnSpc>
                <a:spcPct val="107000"/>
              </a:lnSpc>
              <a:spcBef>
                <a:spcPts val="0"/>
              </a:spcBef>
              <a:spcAft>
                <a:spcPts val="800"/>
              </a:spcAft>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Preservation:  clean water, natural shorelines</a:t>
            </a:r>
          </a:p>
          <a:p>
            <a:pPr marL="171450" marR="0" indent="-171450">
              <a:lnSpc>
                <a:spcPct val="107000"/>
              </a:lnSpc>
              <a:spcBef>
                <a:spcPts val="0"/>
              </a:spcBef>
              <a:spcAft>
                <a:spcPts val="800"/>
              </a:spcAft>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Recreation:  access to our natural resources for recreational purposes, both for local residents and as an amenity for visitors</a:t>
            </a:r>
          </a:p>
          <a:p>
            <a:pPr marL="171450" marR="0" indent="-171450">
              <a:lnSpc>
                <a:spcPct val="107000"/>
              </a:lnSpc>
              <a:spcBef>
                <a:spcPts val="0"/>
              </a:spcBef>
              <a:spcAft>
                <a:spcPts val="800"/>
              </a:spcAft>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Tourism:  creating a “River City” waterfront and </a:t>
            </a:r>
            <a:r>
              <a:rPr lang="en-US" sz="1050">
                <a:latin typeface="Calibri" panose="020F0502020204030204" pitchFamily="34" charset="0"/>
                <a:ea typeface="Calibri" panose="020F0502020204030204" pitchFamily="34" charset="0"/>
                <a:cs typeface="Times New Roman" panose="02020603050405020304" pitchFamily="18" charset="0"/>
              </a:rPr>
              <a:t>building on our most important Mississippi River asset as a focal point along the state DNR system of bike trails and “Explore Minnesota”.</a:t>
            </a:r>
            <a:endParaRPr lang="en-US" sz="1050"/>
          </a:p>
        </p:txBody>
      </p:sp>
      <p:sp>
        <p:nvSpPr>
          <p:cNvPr id="4" name="Slide Number Placeholder 3"/>
          <p:cNvSpPr>
            <a:spLocks noGrp="1"/>
          </p:cNvSpPr>
          <p:nvPr>
            <p:ph type="sldNum" sz="quarter" idx="5"/>
          </p:nvPr>
        </p:nvSpPr>
        <p:spPr/>
        <p:txBody>
          <a:bodyPr/>
          <a:lstStyle/>
          <a:p>
            <a:fld id="{3A21E100-62E9-4ED6-A0C0-92841BC3D3DB}" type="slidenum">
              <a:rPr lang="en-US" smtClean="0"/>
              <a:t>7</a:t>
            </a:fld>
            <a:endParaRPr lang="en-US"/>
          </a:p>
        </p:txBody>
      </p:sp>
    </p:spTree>
    <p:extLst>
      <p:ext uri="{BB962C8B-B14F-4D97-AF65-F5344CB8AC3E}">
        <p14:creationId xmlns:p14="http://schemas.microsoft.com/office/powerpoint/2010/main" val="44092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p>
          <a:p>
            <a:r>
              <a:rPr lang="en-US" sz="1050" b="1" i="1">
                <a:solidFill>
                  <a:srgbClr val="FF0000"/>
                </a:solidFill>
              </a:rPr>
              <a:t>SPEAKER: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POTENTIAL ACTIONS</a:t>
            </a:r>
          </a:p>
          <a:p>
            <a:endPar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What were some of the things  highlighted throughout the listening process that we could build off of as we seek to  respect, protect and draw upon our natural resources?  What you see here is a short list of some of the items that were named most frequently by our community:</a:t>
            </a:r>
          </a:p>
          <a:p>
            <a:endPar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050">
                <a:effectLst/>
                <a:latin typeface="Calibri" panose="020F0502020204030204" pitchFamily="34" charset="0"/>
                <a:ea typeface="Calibri" panose="020F0502020204030204" pitchFamily="34" charset="0"/>
                <a:cs typeface="Times New Roman" panose="02020603050405020304" pitchFamily="18" charset="0"/>
              </a:rPr>
              <a:t>“RIVER CITY” was heard so often – </a:t>
            </a:r>
            <a:r>
              <a:rPr lang="en-US" sz="1050">
                <a:latin typeface="Calibri" panose="020F0502020204030204" pitchFamily="34" charset="0"/>
                <a:ea typeface="Calibri" panose="020F0502020204030204" pitchFamily="34" charset="0"/>
                <a:cs typeface="Times New Roman" panose="02020603050405020304" pitchFamily="18" charset="0"/>
              </a:rPr>
              <a:t>Create and </a:t>
            </a:r>
            <a:r>
              <a:rPr lang="en-US" sz="1050">
                <a:effectLst/>
                <a:latin typeface="Calibri" panose="020F0502020204030204" pitchFamily="34" charset="0"/>
                <a:ea typeface="Calibri" panose="020F0502020204030204" pitchFamily="34" charset="0"/>
                <a:cs typeface="Times New Roman" panose="02020603050405020304" pitchFamily="18" charset="0"/>
              </a:rPr>
              <a:t>cultivate a downtown plan, a riverfront plan, a recreational plan that positions Little Falls as a destination that can draw upon all of the other strategic priority themes and assets, each of which in itself became an area of potential action.  Again, we cannot emphasize enough that these six strategic priorities all weave together and support one another.</a:t>
            </a:r>
          </a:p>
          <a:p>
            <a:pPr marL="628650" lvl="1"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Artistic and creative assets</a:t>
            </a:r>
          </a:p>
          <a:p>
            <a:pPr marL="628650" lvl="1"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The River and trail systems</a:t>
            </a:r>
          </a:p>
          <a:p>
            <a:pPr marL="628650" lvl="1"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The local foods movement</a:t>
            </a:r>
          </a:p>
          <a:p>
            <a:pPr marL="628650" lvl="1"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Supporting downtown businesses and entrepreneurs; the local economy</a:t>
            </a:r>
          </a:p>
          <a:p>
            <a:pPr marL="628650" lvl="1"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Building in amenities that create fun and safe gathering places and opportunities for youth, as well as build on opportunities to fish, boat, etc., as a family.</a:t>
            </a:r>
          </a:p>
          <a:p>
            <a:pPr marL="628650" lvl="1"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The natural environment is the ultimate connector to our economy and our community’s health and wellness. </a:t>
            </a:r>
          </a:p>
          <a:p>
            <a:pPr marR="0" lvl="0">
              <a:lnSpc>
                <a:spcPct val="107000"/>
              </a:lnSpc>
              <a:spcBef>
                <a:spcPts val="0"/>
              </a:spcBef>
              <a:spcAft>
                <a:spcPts val="0"/>
              </a:spcAft>
            </a:pPr>
            <a:r>
              <a:rPr lang="en-US" sz="1050">
                <a:latin typeface="Calibri" panose="020F0502020204030204" pitchFamily="34" charset="0"/>
                <a:ea typeface="Calibri" panose="020F0502020204030204" pitchFamily="34" charset="0"/>
                <a:cs typeface="Times New Roman" panose="02020603050405020304" pitchFamily="18" charset="0"/>
              </a:rPr>
              <a:t>Preservation </a:t>
            </a:r>
            <a:r>
              <a:rPr lang="en-US" sz="1050">
                <a:effectLst/>
                <a:latin typeface="Calibri" panose="020F0502020204030204" pitchFamily="34" charset="0"/>
                <a:ea typeface="Calibri" panose="020F0502020204030204" pitchFamily="34" charset="0"/>
                <a:cs typeface="Times New Roman" panose="02020603050405020304" pitchFamily="18" charset="0"/>
              </a:rPr>
              <a:t>initiatives are the ultimate marathon; you really can't take a break. The time and money that we invest today really will make an impact from 10 years from now.  </a:t>
            </a:r>
          </a:p>
          <a:p>
            <a:pPr marL="628650" lvl="1"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21E100-62E9-4ED6-A0C0-92841BC3D3DB}" type="slidenum">
              <a:rPr lang="en-US" smtClean="0"/>
              <a:t>8</a:t>
            </a:fld>
            <a:endParaRPr lang="en-US"/>
          </a:p>
        </p:txBody>
      </p:sp>
    </p:spTree>
    <p:extLst>
      <p:ext uri="{BB962C8B-B14F-4D97-AF65-F5344CB8AC3E}">
        <p14:creationId xmlns:p14="http://schemas.microsoft.com/office/powerpoint/2010/main" val="282526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a:solidFill>
                  <a:srgbClr val="FF0000"/>
                </a:solidFill>
              </a:rPr>
              <a:t>TIME:  1 minute maximum</a:t>
            </a:r>
          </a:p>
          <a:p>
            <a:r>
              <a:rPr lang="en-US" sz="1050" b="1" i="1">
                <a:solidFill>
                  <a:srgbClr val="FF0000"/>
                </a:solidFill>
              </a:rPr>
              <a:t>SPEAKER: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r>
              <a:rPr lang="en-US" sz="1050" b="1" i="1">
                <a:solidFill>
                  <a:srgbClr val="FF0000"/>
                </a:solidFill>
                <a:latin typeface="Calibri" panose="020F0502020204030204" pitchFamily="34" charset="0"/>
                <a:ea typeface="Calibri" panose="020F0502020204030204" pitchFamily="34" charset="0"/>
                <a:cs typeface="Times New Roman" panose="02020603050405020304" pitchFamily="18" charset="0"/>
              </a:rPr>
              <a:t>THEME:  VISION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effectLst/>
                <a:latin typeface="Calibri" panose="020F0502020204030204" pitchFamily="34" charset="0"/>
                <a:ea typeface="Calibri" panose="020F0502020204030204" pitchFamily="34" charset="0"/>
                <a:cs typeface="Times New Roman" panose="02020603050405020304" pitchFamily="18" charset="0"/>
              </a:rPr>
              <a:t>There was a call to more carefully respect and protect our </a:t>
            </a:r>
            <a:r>
              <a:rPr lang="en-US" sz="1050">
                <a:latin typeface="Calibri" panose="020F0502020204030204" pitchFamily="34" charset="0"/>
                <a:ea typeface="Calibri" panose="020F0502020204030204" pitchFamily="34" charset="0"/>
                <a:cs typeface="Times New Roman" panose="02020603050405020304" pitchFamily="18" charset="0"/>
              </a:rPr>
              <a:t>river and natural resources</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50">
                <a:latin typeface="Calibri" panose="020F0502020204030204" pitchFamily="34" charset="0"/>
                <a:ea typeface="Calibri" panose="020F0502020204030204" pitchFamily="34" charset="0"/>
                <a:cs typeface="Times New Roman" panose="02020603050405020304" pitchFamily="18" charset="0"/>
              </a:rPr>
              <a:t>There was a call to balance protection with encouragement of recreational use</a:t>
            </a:r>
          </a:p>
          <a:p>
            <a:pPr marL="171450" indent="-171450">
              <a:buFont typeface="Arial" panose="020B0604020202020204" pitchFamily="34" charset="0"/>
              <a:buChar char="•"/>
            </a:pPr>
            <a:endParaRPr lang="en-US" sz="105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A21E100-62E9-4ED6-A0C0-92841BC3D3DB}" type="slidenum">
              <a:rPr lang="en-US" smtClean="0"/>
              <a:t>9</a:t>
            </a:fld>
            <a:endParaRPr lang="en-US"/>
          </a:p>
        </p:txBody>
      </p:sp>
    </p:spTree>
    <p:extLst>
      <p:ext uri="{BB962C8B-B14F-4D97-AF65-F5344CB8AC3E}">
        <p14:creationId xmlns:p14="http://schemas.microsoft.com/office/powerpoint/2010/main" val="16029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808E89-7DE3-42AF-A330-19C4B4C1F38F}" type="datetime1">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8438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C800A-68DF-4D67-8B05-2F42E8A61515}" type="datetime1">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219059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0F6A8-8355-4660-A38F-AD8051E123D3}" type="datetime1">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336476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F540-F480-46FA-B5C1-726DCD6088E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0C75A3-6BE6-4C3D-8740-69295A4AD4B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38F3-BB0C-4C79-B5CC-C198DBEFA23F}"/>
              </a:ext>
            </a:extLst>
          </p:cNvPr>
          <p:cNvSpPr>
            <a:spLocks noGrp="1"/>
          </p:cNvSpPr>
          <p:nvPr>
            <p:ph type="dt" sz="half" idx="10"/>
          </p:nvPr>
        </p:nvSpPr>
        <p:spPr>
          <a:xfrm>
            <a:off x="1673678" y="5328444"/>
            <a:ext cx="2057400" cy="365125"/>
          </a:xfrm>
          <a:prstGeom prst="rect">
            <a:avLst/>
          </a:prstGeom>
        </p:spPr>
        <p:txBody>
          <a:bodyPr/>
          <a:lstStyle/>
          <a:p>
            <a:fld id="{9D313546-ADAB-41B7-B370-EF8311C6FB65}" type="datetime1">
              <a:rPr lang="en-US" smtClean="0"/>
              <a:t>9/17/2020</a:t>
            </a:fld>
            <a:endParaRPr lang="en-US"/>
          </a:p>
        </p:txBody>
      </p:sp>
      <p:sp>
        <p:nvSpPr>
          <p:cNvPr id="5" name="Footer Placeholder 4">
            <a:extLst>
              <a:ext uri="{FF2B5EF4-FFF2-40B4-BE49-F238E27FC236}">
                <a16:creationId xmlns:a16="http://schemas.microsoft.com/office/drawing/2014/main" id="{29D82233-5C4E-48AE-B535-D00E147E2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8DC05-3C27-4F55-A579-940B4CE2BE85}"/>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2212651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18ED-626A-4AF3-9653-3FC0CD409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E1D0F-0CEC-4FA2-987B-6A59AE35E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EEF51-3010-4FEC-9EEB-A43DD792661A}"/>
              </a:ext>
            </a:extLst>
          </p:cNvPr>
          <p:cNvSpPr>
            <a:spLocks noGrp="1"/>
          </p:cNvSpPr>
          <p:nvPr>
            <p:ph type="dt" sz="half" idx="10"/>
          </p:nvPr>
        </p:nvSpPr>
        <p:spPr>
          <a:xfrm>
            <a:off x="1673678" y="5328444"/>
            <a:ext cx="2057400" cy="365125"/>
          </a:xfrm>
          <a:prstGeom prst="rect">
            <a:avLst/>
          </a:prstGeom>
        </p:spPr>
        <p:txBody>
          <a:bodyPr/>
          <a:lstStyle/>
          <a:p>
            <a:fld id="{8867DE1B-3064-4C37-8E95-EED959547122}" type="datetime1">
              <a:rPr lang="en-US" smtClean="0"/>
              <a:t>9/17/2020</a:t>
            </a:fld>
            <a:endParaRPr lang="en-US"/>
          </a:p>
        </p:txBody>
      </p:sp>
      <p:sp>
        <p:nvSpPr>
          <p:cNvPr id="5" name="Footer Placeholder 4">
            <a:extLst>
              <a:ext uri="{FF2B5EF4-FFF2-40B4-BE49-F238E27FC236}">
                <a16:creationId xmlns:a16="http://schemas.microsoft.com/office/drawing/2014/main" id="{0142D9D3-35BC-46AF-B299-308C63E68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81F53-46D1-43F1-829C-371BFF5E23DB}"/>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103926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2FEA-B3FA-4311-922F-160590C3246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37B63-078E-4DD7-9271-21D9BE76BBF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3A16F-B287-431A-BFB8-CF035FF331D4}"/>
              </a:ext>
            </a:extLst>
          </p:cNvPr>
          <p:cNvSpPr>
            <a:spLocks noGrp="1"/>
          </p:cNvSpPr>
          <p:nvPr>
            <p:ph type="dt" sz="half" idx="10"/>
          </p:nvPr>
        </p:nvSpPr>
        <p:spPr>
          <a:xfrm>
            <a:off x="1673678" y="5328444"/>
            <a:ext cx="2057400" cy="365125"/>
          </a:xfrm>
          <a:prstGeom prst="rect">
            <a:avLst/>
          </a:prstGeom>
        </p:spPr>
        <p:txBody>
          <a:bodyPr/>
          <a:lstStyle/>
          <a:p>
            <a:fld id="{607FF13E-A2CA-480C-A3A2-3BE442D23D49}" type="datetime1">
              <a:rPr lang="en-US" smtClean="0"/>
              <a:t>9/17/2020</a:t>
            </a:fld>
            <a:endParaRPr lang="en-US"/>
          </a:p>
        </p:txBody>
      </p:sp>
      <p:sp>
        <p:nvSpPr>
          <p:cNvPr id="5" name="Footer Placeholder 4">
            <a:extLst>
              <a:ext uri="{FF2B5EF4-FFF2-40B4-BE49-F238E27FC236}">
                <a16:creationId xmlns:a16="http://schemas.microsoft.com/office/drawing/2014/main" id="{56A458A5-6520-40C3-A23D-100AFEE8E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4911A-6E51-452C-A422-A87E10B76968}"/>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366535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9CAB-AB04-4350-855A-481CDF61D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54CC9-0EEF-4A1A-BC68-06ABF558C0B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382C85-3194-41E4-ABD5-4151578EFFB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CA7DC-26F5-4F3B-8129-8A1154A5B0E8}"/>
              </a:ext>
            </a:extLst>
          </p:cNvPr>
          <p:cNvSpPr>
            <a:spLocks noGrp="1"/>
          </p:cNvSpPr>
          <p:nvPr>
            <p:ph type="dt" sz="half" idx="10"/>
          </p:nvPr>
        </p:nvSpPr>
        <p:spPr>
          <a:xfrm>
            <a:off x="1673678" y="5328444"/>
            <a:ext cx="2057400" cy="365125"/>
          </a:xfrm>
          <a:prstGeom prst="rect">
            <a:avLst/>
          </a:prstGeom>
        </p:spPr>
        <p:txBody>
          <a:bodyPr/>
          <a:lstStyle/>
          <a:p>
            <a:fld id="{272B823C-EF9B-4CEF-9472-772FDE3414EA}" type="datetime1">
              <a:rPr lang="en-US" smtClean="0"/>
              <a:t>9/17/2020</a:t>
            </a:fld>
            <a:endParaRPr lang="en-US"/>
          </a:p>
        </p:txBody>
      </p:sp>
      <p:sp>
        <p:nvSpPr>
          <p:cNvPr id="6" name="Footer Placeholder 5">
            <a:extLst>
              <a:ext uri="{FF2B5EF4-FFF2-40B4-BE49-F238E27FC236}">
                <a16:creationId xmlns:a16="http://schemas.microsoft.com/office/drawing/2014/main" id="{B44E8FBA-4F5A-4576-B414-CA478549D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78543-DC54-4108-BCD6-B315C9A170BD}"/>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1550737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F1DC-C37B-4276-9817-350E004FA09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67881-1C14-440F-A319-DFE3177795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46F537-0EAA-4A12-AE2C-91DFC5B592C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A65E2-3AEF-4FCD-84D8-0237520C7E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BFC1C-217B-4EFA-A6E9-E0289B0859E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959E17-C24C-4CA9-ACFD-B25E0C5A38EB}"/>
              </a:ext>
            </a:extLst>
          </p:cNvPr>
          <p:cNvSpPr>
            <a:spLocks noGrp="1"/>
          </p:cNvSpPr>
          <p:nvPr>
            <p:ph type="dt" sz="half" idx="10"/>
          </p:nvPr>
        </p:nvSpPr>
        <p:spPr>
          <a:xfrm>
            <a:off x="1673678" y="5328444"/>
            <a:ext cx="2057400" cy="365125"/>
          </a:xfrm>
          <a:prstGeom prst="rect">
            <a:avLst/>
          </a:prstGeom>
        </p:spPr>
        <p:txBody>
          <a:bodyPr/>
          <a:lstStyle/>
          <a:p>
            <a:fld id="{9288241B-F8FC-4E3D-A621-E12BF73A763E}" type="datetime1">
              <a:rPr lang="en-US" smtClean="0"/>
              <a:t>9/17/2020</a:t>
            </a:fld>
            <a:endParaRPr lang="en-US"/>
          </a:p>
        </p:txBody>
      </p:sp>
      <p:sp>
        <p:nvSpPr>
          <p:cNvPr id="8" name="Footer Placeholder 7">
            <a:extLst>
              <a:ext uri="{FF2B5EF4-FFF2-40B4-BE49-F238E27FC236}">
                <a16:creationId xmlns:a16="http://schemas.microsoft.com/office/drawing/2014/main" id="{A3BEAA71-21AF-4BE8-9175-6E9E5E1E95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17CCE-0ABE-496D-BF50-C6A983C312D0}"/>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1800672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88B8-31B9-486D-8846-F7A51B2A5B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D246C6-4C97-4124-821F-68EB0D0FE13F}"/>
              </a:ext>
            </a:extLst>
          </p:cNvPr>
          <p:cNvSpPr>
            <a:spLocks noGrp="1"/>
          </p:cNvSpPr>
          <p:nvPr>
            <p:ph type="dt" sz="half" idx="10"/>
          </p:nvPr>
        </p:nvSpPr>
        <p:spPr>
          <a:xfrm>
            <a:off x="1673678" y="5328444"/>
            <a:ext cx="2057400" cy="365125"/>
          </a:xfrm>
          <a:prstGeom prst="rect">
            <a:avLst/>
          </a:prstGeom>
        </p:spPr>
        <p:txBody>
          <a:bodyPr/>
          <a:lstStyle/>
          <a:p>
            <a:fld id="{174759C2-4CBB-4672-85A8-0BBD706143EC}" type="datetime1">
              <a:rPr lang="en-US" smtClean="0"/>
              <a:t>9/17/2020</a:t>
            </a:fld>
            <a:endParaRPr lang="en-US"/>
          </a:p>
        </p:txBody>
      </p:sp>
      <p:sp>
        <p:nvSpPr>
          <p:cNvPr id="4" name="Footer Placeholder 3">
            <a:extLst>
              <a:ext uri="{FF2B5EF4-FFF2-40B4-BE49-F238E27FC236}">
                <a16:creationId xmlns:a16="http://schemas.microsoft.com/office/drawing/2014/main" id="{FB6029BA-F442-414D-A251-6E47B179B3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34AED-713B-40A0-ADB7-DDAD248C5223}"/>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108070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3CD79-F947-4A4E-98E3-4F638C99373D}"/>
              </a:ext>
            </a:extLst>
          </p:cNvPr>
          <p:cNvSpPr>
            <a:spLocks noGrp="1"/>
          </p:cNvSpPr>
          <p:nvPr>
            <p:ph type="dt" sz="half" idx="10"/>
          </p:nvPr>
        </p:nvSpPr>
        <p:spPr>
          <a:xfrm>
            <a:off x="1673678" y="5328444"/>
            <a:ext cx="2057400" cy="365125"/>
          </a:xfrm>
          <a:prstGeom prst="rect">
            <a:avLst/>
          </a:prstGeom>
        </p:spPr>
        <p:txBody>
          <a:bodyPr/>
          <a:lstStyle/>
          <a:p>
            <a:fld id="{EE4CEC33-83AC-4C8A-9B23-D766AE4B5C6E}" type="datetime1">
              <a:rPr lang="en-US" smtClean="0"/>
              <a:t>9/17/2020</a:t>
            </a:fld>
            <a:endParaRPr lang="en-US"/>
          </a:p>
        </p:txBody>
      </p:sp>
      <p:sp>
        <p:nvSpPr>
          <p:cNvPr id="3" name="Footer Placeholder 2">
            <a:extLst>
              <a:ext uri="{FF2B5EF4-FFF2-40B4-BE49-F238E27FC236}">
                <a16:creationId xmlns:a16="http://schemas.microsoft.com/office/drawing/2014/main" id="{F64F2D5F-A89C-41EB-B96C-896167A16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7FD0C-0CB4-4219-AC72-D49AA33878FA}"/>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417059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43875-BC90-4A04-8159-174FD78158F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40B1C-99E7-4C6A-8E56-24BDBBA96B1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F17C3F-7B63-42DC-A145-9130279935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C57D1-0B45-4959-B322-D6EA7F2CA9AE}"/>
              </a:ext>
            </a:extLst>
          </p:cNvPr>
          <p:cNvSpPr>
            <a:spLocks noGrp="1"/>
          </p:cNvSpPr>
          <p:nvPr>
            <p:ph type="dt" sz="half" idx="10"/>
          </p:nvPr>
        </p:nvSpPr>
        <p:spPr>
          <a:xfrm>
            <a:off x="1673678" y="5328444"/>
            <a:ext cx="2057400" cy="365125"/>
          </a:xfrm>
          <a:prstGeom prst="rect">
            <a:avLst/>
          </a:prstGeom>
        </p:spPr>
        <p:txBody>
          <a:bodyPr/>
          <a:lstStyle/>
          <a:p>
            <a:fld id="{CB4979B9-DDD9-4775-970A-8E95559720D9}" type="datetime1">
              <a:rPr lang="en-US" smtClean="0"/>
              <a:t>9/17/2020</a:t>
            </a:fld>
            <a:endParaRPr lang="en-US"/>
          </a:p>
        </p:txBody>
      </p:sp>
      <p:sp>
        <p:nvSpPr>
          <p:cNvPr id="6" name="Footer Placeholder 5">
            <a:extLst>
              <a:ext uri="{FF2B5EF4-FFF2-40B4-BE49-F238E27FC236}">
                <a16:creationId xmlns:a16="http://schemas.microsoft.com/office/drawing/2014/main" id="{0123EDBD-87B3-4966-BC67-BD9088794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2EA82-6B14-49F9-BD9D-317F78DE5E9C}"/>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324170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9F448-C146-4A82-A4D9-A106450213B3}" type="datetime1">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1790212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E789-1298-4497-AC5A-91045EB9B9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662759-3CAA-4F49-9F37-6898C4BD81E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F8529-0467-40EA-912A-B2524B02D9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6653C-679D-467A-A8D9-6F3DF7E47F9F}"/>
              </a:ext>
            </a:extLst>
          </p:cNvPr>
          <p:cNvSpPr>
            <a:spLocks noGrp="1"/>
          </p:cNvSpPr>
          <p:nvPr>
            <p:ph type="dt" sz="half" idx="10"/>
          </p:nvPr>
        </p:nvSpPr>
        <p:spPr>
          <a:xfrm>
            <a:off x="1673678" y="5328444"/>
            <a:ext cx="2057400" cy="365125"/>
          </a:xfrm>
          <a:prstGeom prst="rect">
            <a:avLst/>
          </a:prstGeom>
        </p:spPr>
        <p:txBody>
          <a:bodyPr/>
          <a:lstStyle/>
          <a:p>
            <a:fld id="{4DB6E49F-7391-4FC9-B391-F9E4DDC7DDBD}" type="datetime1">
              <a:rPr lang="en-US" smtClean="0"/>
              <a:t>9/17/2020</a:t>
            </a:fld>
            <a:endParaRPr lang="en-US"/>
          </a:p>
        </p:txBody>
      </p:sp>
      <p:sp>
        <p:nvSpPr>
          <p:cNvPr id="6" name="Footer Placeholder 5">
            <a:extLst>
              <a:ext uri="{FF2B5EF4-FFF2-40B4-BE49-F238E27FC236}">
                <a16:creationId xmlns:a16="http://schemas.microsoft.com/office/drawing/2014/main" id="{2ECA488B-536B-4BD4-9B5B-6D128E415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C117C-2CD4-4379-AA2F-04424BBA281F}"/>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1401699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7BA4-6936-43D7-8B58-DE7E79F831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55F432-1C2A-4204-93CC-04676BF50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6BA6D-0DCC-4BCB-8250-4BD2BD692489}"/>
              </a:ext>
            </a:extLst>
          </p:cNvPr>
          <p:cNvSpPr>
            <a:spLocks noGrp="1"/>
          </p:cNvSpPr>
          <p:nvPr>
            <p:ph type="dt" sz="half" idx="10"/>
          </p:nvPr>
        </p:nvSpPr>
        <p:spPr>
          <a:xfrm>
            <a:off x="1673678" y="5328444"/>
            <a:ext cx="2057400" cy="365125"/>
          </a:xfrm>
          <a:prstGeom prst="rect">
            <a:avLst/>
          </a:prstGeom>
        </p:spPr>
        <p:txBody>
          <a:bodyPr/>
          <a:lstStyle/>
          <a:p>
            <a:fld id="{BA7A0F83-B9C9-43E6-85F9-A2FEF58B6AC1}" type="datetime1">
              <a:rPr lang="en-US" smtClean="0"/>
              <a:t>9/17/2020</a:t>
            </a:fld>
            <a:endParaRPr lang="en-US"/>
          </a:p>
        </p:txBody>
      </p:sp>
      <p:sp>
        <p:nvSpPr>
          <p:cNvPr id="5" name="Footer Placeholder 4">
            <a:extLst>
              <a:ext uri="{FF2B5EF4-FFF2-40B4-BE49-F238E27FC236}">
                <a16:creationId xmlns:a16="http://schemas.microsoft.com/office/drawing/2014/main" id="{63068D7D-EF43-4AF2-96A5-E646E838C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AE9A4-130B-4E1A-9577-01FE5A3FA1A8}"/>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407738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B4D15-576E-40AC-B0A9-072CBE74B5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10695E-05DF-43A7-A52D-B0609C5438B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1DA70-0051-4B1C-9BA4-8CBBB1E24969}"/>
              </a:ext>
            </a:extLst>
          </p:cNvPr>
          <p:cNvSpPr>
            <a:spLocks noGrp="1"/>
          </p:cNvSpPr>
          <p:nvPr>
            <p:ph type="dt" sz="half" idx="10"/>
          </p:nvPr>
        </p:nvSpPr>
        <p:spPr>
          <a:xfrm>
            <a:off x="1673678" y="5328444"/>
            <a:ext cx="2057400" cy="365125"/>
          </a:xfrm>
          <a:prstGeom prst="rect">
            <a:avLst/>
          </a:prstGeom>
        </p:spPr>
        <p:txBody>
          <a:bodyPr/>
          <a:lstStyle/>
          <a:p>
            <a:fld id="{7CB63ED0-28D0-4B63-81FC-98E30C42AC11}" type="datetime1">
              <a:rPr lang="en-US" smtClean="0"/>
              <a:t>9/17/2020</a:t>
            </a:fld>
            <a:endParaRPr lang="en-US"/>
          </a:p>
        </p:txBody>
      </p:sp>
      <p:sp>
        <p:nvSpPr>
          <p:cNvPr id="5" name="Footer Placeholder 4">
            <a:extLst>
              <a:ext uri="{FF2B5EF4-FFF2-40B4-BE49-F238E27FC236}">
                <a16:creationId xmlns:a16="http://schemas.microsoft.com/office/drawing/2014/main" id="{121D6F05-90C0-42CF-957D-DC556EA51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DECAB-0F4A-4748-AA29-6C0679A8C16B}"/>
              </a:ext>
            </a:extLst>
          </p:cNvPr>
          <p:cNvSpPr>
            <a:spLocks noGrp="1"/>
          </p:cNvSpPr>
          <p:nvPr>
            <p:ph type="sldNum" sz="quarter" idx="12"/>
          </p:nvPr>
        </p:nvSpPr>
        <p:spPr/>
        <p:txBody>
          <a:bodyPr/>
          <a:lstStyle/>
          <a:p>
            <a:fld id="{8D8B2931-8932-44B5-8091-550F19C94FCD}" type="slidenum">
              <a:rPr lang="en-US" smtClean="0"/>
              <a:pPr/>
              <a:t>‹#›</a:t>
            </a:fld>
            <a:endParaRPr lang="en-US"/>
          </a:p>
        </p:txBody>
      </p:sp>
    </p:spTree>
    <p:extLst>
      <p:ext uri="{BB962C8B-B14F-4D97-AF65-F5344CB8AC3E}">
        <p14:creationId xmlns:p14="http://schemas.microsoft.com/office/powerpoint/2010/main" val="152753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DE4C-40B8-4DD6-AA29-F4EBDA8DB40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6011C-9B03-40C5-8265-71A543351A7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472F1-673C-4C04-92FD-497E45EF8F99}"/>
              </a:ext>
            </a:extLst>
          </p:cNvPr>
          <p:cNvSpPr>
            <a:spLocks noGrp="1"/>
          </p:cNvSpPr>
          <p:nvPr>
            <p:ph type="dt" sz="half" idx="10"/>
          </p:nvPr>
        </p:nvSpPr>
        <p:spPr/>
        <p:txBody>
          <a:bodyPr/>
          <a:lstStyle/>
          <a:p>
            <a:fld id="{13CA71D5-2464-403E-8BBC-A1B8C7CD8D66}" type="datetime1">
              <a:rPr lang="en-US" smtClean="0"/>
              <a:t>9/17/2020</a:t>
            </a:fld>
            <a:endParaRPr lang="en-US"/>
          </a:p>
        </p:txBody>
      </p:sp>
      <p:sp>
        <p:nvSpPr>
          <p:cNvPr id="5" name="Footer Placeholder 4">
            <a:extLst>
              <a:ext uri="{FF2B5EF4-FFF2-40B4-BE49-F238E27FC236}">
                <a16:creationId xmlns:a16="http://schemas.microsoft.com/office/drawing/2014/main" id="{3278EFEC-6D86-4C3F-AAEF-3A6785285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DD6EE-C27B-439B-BC98-A71DC5D3EEAB}"/>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113240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0EE8-00D8-4A22-A2E4-691B86779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5B76B-DC81-443D-BCF1-4A8CC2D0A6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3316C-265D-47F1-B8C3-FE080495017C}"/>
              </a:ext>
            </a:extLst>
          </p:cNvPr>
          <p:cNvSpPr>
            <a:spLocks noGrp="1"/>
          </p:cNvSpPr>
          <p:nvPr>
            <p:ph type="dt" sz="half" idx="10"/>
          </p:nvPr>
        </p:nvSpPr>
        <p:spPr/>
        <p:txBody>
          <a:bodyPr/>
          <a:lstStyle/>
          <a:p>
            <a:fld id="{65CD19FE-A8C3-4EF3-B837-EE65D49B8551}" type="datetime1">
              <a:rPr lang="en-US" smtClean="0"/>
              <a:t>9/17/2020</a:t>
            </a:fld>
            <a:endParaRPr lang="en-US"/>
          </a:p>
        </p:txBody>
      </p:sp>
      <p:sp>
        <p:nvSpPr>
          <p:cNvPr id="5" name="Footer Placeholder 4">
            <a:extLst>
              <a:ext uri="{FF2B5EF4-FFF2-40B4-BE49-F238E27FC236}">
                <a16:creationId xmlns:a16="http://schemas.microsoft.com/office/drawing/2014/main" id="{280B81BD-E9A5-4E32-AA0A-BBB425057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CF5E2-D299-4ED5-8BDB-3AB7F5E52F33}"/>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19387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6823-51A3-408A-A08F-681775EA23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9B8D3E-528E-46D7-B7DA-8C9E8087633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71DD5B-E43F-456B-8F80-083D3828583A}"/>
              </a:ext>
            </a:extLst>
          </p:cNvPr>
          <p:cNvSpPr>
            <a:spLocks noGrp="1"/>
          </p:cNvSpPr>
          <p:nvPr>
            <p:ph type="dt" sz="half" idx="10"/>
          </p:nvPr>
        </p:nvSpPr>
        <p:spPr/>
        <p:txBody>
          <a:bodyPr/>
          <a:lstStyle/>
          <a:p>
            <a:fld id="{DCDD162D-1E28-4B4B-B99F-86432494FF4A}" type="datetime1">
              <a:rPr lang="en-US" smtClean="0"/>
              <a:t>9/17/2020</a:t>
            </a:fld>
            <a:endParaRPr lang="en-US"/>
          </a:p>
        </p:txBody>
      </p:sp>
      <p:sp>
        <p:nvSpPr>
          <p:cNvPr id="5" name="Footer Placeholder 4">
            <a:extLst>
              <a:ext uri="{FF2B5EF4-FFF2-40B4-BE49-F238E27FC236}">
                <a16:creationId xmlns:a16="http://schemas.microsoft.com/office/drawing/2014/main" id="{4A20EED7-BA6A-4DC8-B795-A65849783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90B6E-AB05-4DB0-8DF2-EF05C79FEEF6}"/>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2110015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2583-8907-4922-92A0-F952CCB8F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C4B07-56E6-4BAF-A1DC-C80177FA05F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7BA42-3EC4-4A88-99BE-D17AFE533EA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FF10EA-1CBA-489E-B331-42DBED6C07C2}"/>
              </a:ext>
            </a:extLst>
          </p:cNvPr>
          <p:cNvSpPr>
            <a:spLocks noGrp="1"/>
          </p:cNvSpPr>
          <p:nvPr>
            <p:ph type="dt" sz="half" idx="10"/>
          </p:nvPr>
        </p:nvSpPr>
        <p:spPr/>
        <p:txBody>
          <a:bodyPr/>
          <a:lstStyle/>
          <a:p>
            <a:fld id="{6F61CCF1-DE62-4FF0-93E6-EE3FD7619F34}" type="datetime1">
              <a:rPr lang="en-US" smtClean="0"/>
              <a:t>9/17/2020</a:t>
            </a:fld>
            <a:endParaRPr lang="en-US"/>
          </a:p>
        </p:txBody>
      </p:sp>
      <p:sp>
        <p:nvSpPr>
          <p:cNvPr id="6" name="Footer Placeholder 5">
            <a:extLst>
              <a:ext uri="{FF2B5EF4-FFF2-40B4-BE49-F238E27FC236}">
                <a16:creationId xmlns:a16="http://schemas.microsoft.com/office/drawing/2014/main" id="{81D3D687-524B-4425-914B-92EE78FA6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7E70C-4459-47B5-B006-3AB13494221C}"/>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4179691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3FF0-90C2-4204-983A-068FFFD3FCD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63761C-9EEC-4D30-872E-A86FC5A6BF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7ED8DC-8304-4414-A8E5-C0D14621099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2EFF5-9A9E-4449-A214-59876545F0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21A53-9C6E-4CC0-ACE8-1258DE31396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E8822B-8390-48FE-9300-AF046F0E7529}"/>
              </a:ext>
            </a:extLst>
          </p:cNvPr>
          <p:cNvSpPr>
            <a:spLocks noGrp="1"/>
          </p:cNvSpPr>
          <p:nvPr>
            <p:ph type="dt" sz="half" idx="10"/>
          </p:nvPr>
        </p:nvSpPr>
        <p:spPr/>
        <p:txBody>
          <a:bodyPr/>
          <a:lstStyle/>
          <a:p>
            <a:fld id="{95049E4B-398F-4C4A-BFA5-CA459649695F}" type="datetime1">
              <a:rPr lang="en-US" smtClean="0"/>
              <a:t>9/17/2020</a:t>
            </a:fld>
            <a:endParaRPr lang="en-US"/>
          </a:p>
        </p:txBody>
      </p:sp>
      <p:sp>
        <p:nvSpPr>
          <p:cNvPr id="8" name="Footer Placeholder 7">
            <a:extLst>
              <a:ext uri="{FF2B5EF4-FFF2-40B4-BE49-F238E27FC236}">
                <a16:creationId xmlns:a16="http://schemas.microsoft.com/office/drawing/2014/main" id="{A68E5C01-7B86-4902-8364-A188B577F1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DC642C-E6F3-447C-9543-8E863CEDDD63}"/>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3189240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0062-C6E9-4E01-BEE5-FBF0769D27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D87E6-4127-4310-A902-C8622B2726E9}"/>
              </a:ext>
            </a:extLst>
          </p:cNvPr>
          <p:cNvSpPr>
            <a:spLocks noGrp="1"/>
          </p:cNvSpPr>
          <p:nvPr>
            <p:ph type="dt" sz="half" idx="10"/>
          </p:nvPr>
        </p:nvSpPr>
        <p:spPr/>
        <p:txBody>
          <a:bodyPr/>
          <a:lstStyle/>
          <a:p>
            <a:fld id="{6D13A326-A466-44EA-89DC-EB6ED712357F}" type="datetime1">
              <a:rPr lang="en-US" smtClean="0"/>
              <a:t>9/17/2020</a:t>
            </a:fld>
            <a:endParaRPr lang="en-US"/>
          </a:p>
        </p:txBody>
      </p:sp>
      <p:sp>
        <p:nvSpPr>
          <p:cNvPr id="4" name="Footer Placeholder 3">
            <a:extLst>
              <a:ext uri="{FF2B5EF4-FFF2-40B4-BE49-F238E27FC236}">
                <a16:creationId xmlns:a16="http://schemas.microsoft.com/office/drawing/2014/main" id="{DB4E4B64-9771-41D0-9053-FFE89161E7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BA86F3-6EB2-45FA-81F5-94B1EDDB81B7}"/>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147586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B3112-2D44-4909-905E-30A1DB67C8F2}"/>
              </a:ext>
            </a:extLst>
          </p:cNvPr>
          <p:cNvSpPr>
            <a:spLocks noGrp="1"/>
          </p:cNvSpPr>
          <p:nvPr>
            <p:ph type="dt" sz="half" idx="10"/>
          </p:nvPr>
        </p:nvSpPr>
        <p:spPr/>
        <p:txBody>
          <a:bodyPr/>
          <a:lstStyle/>
          <a:p>
            <a:fld id="{689B9A4B-D27B-4BEE-B8C4-5E003C3F9B7E}" type="datetime1">
              <a:rPr lang="en-US" smtClean="0"/>
              <a:t>9/17/2020</a:t>
            </a:fld>
            <a:endParaRPr lang="en-US"/>
          </a:p>
        </p:txBody>
      </p:sp>
      <p:sp>
        <p:nvSpPr>
          <p:cNvPr id="3" name="Footer Placeholder 2">
            <a:extLst>
              <a:ext uri="{FF2B5EF4-FFF2-40B4-BE49-F238E27FC236}">
                <a16:creationId xmlns:a16="http://schemas.microsoft.com/office/drawing/2014/main" id="{1ABE5876-03BE-4874-BD6F-51C9115DB1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D412C-6E19-49C6-963F-B9E6C61D70FE}"/>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195309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2FAB1-F885-4C4D-8AA6-F88F38270E36}" type="datetime1">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87614-D9ED-4D8F-99DA-9E71424DCBE5}" type="slidenum">
              <a:rPr lang="en-US" smtClean="0"/>
              <a:pPr/>
              <a:t>‹#›</a:t>
            </a:fld>
            <a:endParaRPr lang="en-US"/>
          </a:p>
        </p:txBody>
      </p:sp>
      <p:pic>
        <p:nvPicPr>
          <p:cNvPr id="10" name="Picture 9">
            <a:extLst>
              <a:ext uri="{FF2B5EF4-FFF2-40B4-BE49-F238E27FC236}">
                <a16:creationId xmlns:a16="http://schemas.microsoft.com/office/drawing/2014/main" id="{F9474ACB-1DE3-4904-91BB-2C070565AA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309" y="136524"/>
            <a:ext cx="2374104" cy="1766589"/>
          </a:xfrm>
          <a:prstGeom prst="rect">
            <a:avLst/>
          </a:prstGeom>
        </p:spPr>
      </p:pic>
    </p:spTree>
    <p:extLst>
      <p:ext uri="{BB962C8B-B14F-4D97-AF65-F5344CB8AC3E}">
        <p14:creationId xmlns:p14="http://schemas.microsoft.com/office/powerpoint/2010/main" val="4226439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4FE6-45DE-41BC-99E0-DD04DB0F5E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873C2-EBAE-4624-A25C-96CEA30FCE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1C2044-B620-4CEC-A6EC-2753C4329C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750BF-417C-43A8-A09F-803362A69A54}"/>
              </a:ext>
            </a:extLst>
          </p:cNvPr>
          <p:cNvSpPr>
            <a:spLocks noGrp="1"/>
          </p:cNvSpPr>
          <p:nvPr>
            <p:ph type="dt" sz="half" idx="10"/>
          </p:nvPr>
        </p:nvSpPr>
        <p:spPr/>
        <p:txBody>
          <a:bodyPr/>
          <a:lstStyle/>
          <a:p>
            <a:fld id="{B3FF6D2E-AC34-43AB-901F-D141A086F403}" type="datetime1">
              <a:rPr lang="en-US" smtClean="0"/>
              <a:t>9/17/2020</a:t>
            </a:fld>
            <a:endParaRPr lang="en-US"/>
          </a:p>
        </p:txBody>
      </p:sp>
      <p:sp>
        <p:nvSpPr>
          <p:cNvPr id="6" name="Footer Placeholder 5">
            <a:extLst>
              <a:ext uri="{FF2B5EF4-FFF2-40B4-BE49-F238E27FC236}">
                <a16:creationId xmlns:a16="http://schemas.microsoft.com/office/drawing/2014/main" id="{1AD438D2-946A-4645-AC6A-F780E234D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13CE8-C56B-4359-A787-EA33B78757B1}"/>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3333832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6C6A-43DA-4D8A-A70F-2A5E8D298C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5E796-F7D0-4B4C-9B38-7D80D00872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F635F1-DB02-47E4-8ED1-511229B83A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55A07-DE95-4441-9527-C3985090C47A}"/>
              </a:ext>
            </a:extLst>
          </p:cNvPr>
          <p:cNvSpPr>
            <a:spLocks noGrp="1"/>
          </p:cNvSpPr>
          <p:nvPr>
            <p:ph type="dt" sz="half" idx="10"/>
          </p:nvPr>
        </p:nvSpPr>
        <p:spPr/>
        <p:txBody>
          <a:bodyPr/>
          <a:lstStyle/>
          <a:p>
            <a:fld id="{2D947082-ACEF-4199-8834-5DEBB7BF451B}" type="datetime1">
              <a:rPr lang="en-US" smtClean="0"/>
              <a:t>9/17/2020</a:t>
            </a:fld>
            <a:endParaRPr lang="en-US"/>
          </a:p>
        </p:txBody>
      </p:sp>
      <p:sp>
        <p:nvSpPr>
          <p:cNvPr id="6" name="Footer Placeholder 5">
            <a:extLst>
              <a:ext uri="{FF2B5EF4-FFF2-40B4-BE49-F238E27FC236}">
                <a16:creationId xmlns:a16="http://schemas.microsoft.com/office/drawing/2014/main" id="{DFBBE29F-71B1-43FA-9AD0-3A4625182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FADF8-D5F0-49E3-B681-C3E0DDEEF956}"/>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1454078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DAC8-86C3-4457-A25E-0526D9B92C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AB1E64-70B2-45F5-B9E0-99081969F6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7A7F0-DD1C-4F2A-9368-05111D84A217}"/>
              </a:ext>
            </a:extLst>
          </p:cNvPr>
          <p:cNvSpPr>
            <a:spLocks noGrp="1"/>
          </p:cNvSpPr>
          <p:nvPr>
            <p:ph type="dt" sz="half" idx="10"/>
          </p:nvPr>
        </p:nvSpPr>
        <p:spPr/>
        <p:txBody>
          <a:bodyPr/>
          <a:lstStyle/>
          <a:p>
            <a:fld id="{7C0B275E-2258-4C34-8C99-D0CCD5850259}" type="datetime1">
              <a:rPr lang="en-US" smtClean="0"/>
              <a:t>9/17/2020</a:t>
            </a:fld>
            <a:endParaRPr lang="en-US"/>
          </a:p>
        </p:txBody>
      </p:sp>
      <p:sp>
        <p:nvSpPr>
          <p:cNvPr id="5" name="Footer Placeholder 4">
            <a:extLst>
              <a:ext uri="{FF2B5EF4-FFF2-40B4-BE49-F238E27FC236}">
                <a16:creationId xmlns:a16="http://schemas.microsoft.com/office/drawing/2014/main" id="{2EAAECB6-0B40-4D0D-B1A2-1744B8260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881B5-EDF7-4340-B917-05AC5BDF4148}"/>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220865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25A3D-2E07-4D83-8C6B-77D2445CE07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7A3548-0D88-4CB7-BE7F-71D9E2FAAD4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F1FF3-5568-4EAF-94AE-992C97B9B733}"/>
              </a:ext>
            </a:extLst>
          </p:cNvPr>
          <p:cNvSpPr>
            <a:spLocks noGrp="1"/>
          </p:cNvSpPr>
          <p:nvPr>
            <p:ph type="dt" sz="half" idx="10"/>
          </p:nvPr>
        </p:nvSpPr>
        <p:spPr/>
        <p:txBody>
          <a:bodyPr/>
          <a:lstStyle/>
          <a:p>
            <a:fld id="{5DA3FEA0-42F7-446F-8283-4C9853DE06A0}" type="datetime1">
              <a:rPr lang="en-US" smtClean="0"/>
              <a:t>9/17/2020</a:t>
            </a:fld>
            <a:endParaRPr lang="en-US"/>
          </a:p>
        </p:txBody>
      </p:sp>
      <p:sp>
        <p:nvSpPr>
          <p:cNvPr id="5" name="Footer Placeholder 4">
            <a:extLst>
              <a:ext uri="{FF2B5EF4-FFF2-40B4-BE49-F238E27FC236}">
                <a16:creationId xmlns:a16="http://schemas.microsoft.com/office/drawing/2014/main" id="{AF4FD40E-DE0E-4A59-8AA1-B1D966DDC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CA1CB-9C6F-4B8C-996C-0ED889CD71A9}"/>
              </a:ext>
            </a:extLst>
          </p:cNvPr>
          <p:cNvSpPr>
            <a:spLocks noGrp="1"/>
          </p:cNvSpPr>
          <p:nvPr>
            <p:ph type="sldNum" sz="quarter" idx="12"/>
          </p:nvPr>
        </p:nvSpPr>
        <p:spPr/>
        <p:txBody>
          <a:bodyPr/>
          <a:lstStyle/>
          <a:p>
            <a:fld id="{3DECC74B-24F4-409C-B075-D6905D5F06B9}" type="slidenum">
              <a:rPr lang="en-US" smtClean="0"/>
              <a:pPr/>
              <a:t>‹#›</a:t>
            </a:fld>
            <a:endParaRPr lang="en-US"/>
          </a:p>
        </p:txBody>
      </p:sp>
    </p:spTree>
    <p:extLst>
      <p:ext uri="{BB962C8B-B14F-4D97-AF65-F5344CB8AC3E}">
        <p14:creationId xmlns:p14="http://schemas.microsoft.com/office/powerpoint/2010/main" val="11589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C57C7A-EADF-4F3E-9185-E5E4FC5CC8E8}" type="datetime1">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51047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2D754-E4F8-49F4-9F5C-DAFADA4BF5F5}" type="datetime1">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210813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04E6D-848E-442A-B22D-BEFF7EAB4266}" type="datetime1">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184839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F4CC6-DC37-4944-96A9-FB9A701EDCC3}" type="datetime1">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161357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56F06-C7AA-4EA7-BC91-AD71B2A73297}" type="datetime1">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87614-D9ED-4D8F-99DA-9E71424DCBE5}" type="slidenum">
              <a:rPr lang="en-US" smtClean="0"/>
              <a:pPr/>
              <a:t>‹#›</a:t>
            </a:fld>
            <a:endParaRPr lang="en-US"/>
          </a:p>
        </p:txBody>
      </p:sp>
    </p:spTree>
    <p:extLst>
      <p:ext uri="{BB962C8B-B14F-4D97-AF65-F5344CB8AC3E}">
        <p14:creationId xmlns:p14="http://schemas.microsoft.com/office/powerpoint/2010/main" val="274934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87614-D9ED-4D8F-99DA-9E71424DCBE5}" type="slidenum">
              <a:rPr lang="en-US" smtClean="0"/>
              <a:pPr/>
              <a:t>‹#›</a:t>
            </a:fld>
            <a:endParaRPr lang="en-US"/>
          </a:p>
        </p:txBody>
      </p:sp>
      <p:pic>
        <p:nvPicPr>
          <p:cNvPr id="9" name="Picture 8">
            <a:extLst>
              <a:ext uri="{FF2B5EF4-FFF2-40B4-BE49-F238E27FC236}">
                <a16:creationId xmlns:a16="http://schemas.microsoft.com/office/drawing/2014/main" id="{2EF5F1D5-404F-4662-B7BB-687B130209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291" y="5861051"/>
            <a:ext cx="1228854" cy="914400"/>
          </a:xfrm>
          <a:prstGeom prst="rect">
            <a:avLst/>
          </a:prstGeom>
        </p:spPr>
      </p:pic>
    </p:spTree>
    <p:extLst>
      <p:ext uri="{BB962C8B-B14F-4D97-AF65-F5344CB8AC3E}">
        <p14:creationId xmlns:p14="http://schemas.microsoft.com/office/powerpoint/2010/main" val="589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73C3B-050B-471A-B0B7-E991C1DAD0A1}" type="datetime1">
              <a:rPr lang="en-US" smtClean="0"/>
              <a:t>9/17/2020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87614-D9ED-4D8F-99DA-9E71424DCBE5}" type="slidenum">
              <a:rPr lang="en-US" smtClean="0"/>
              <a:pPr/>
              <a:t>‹#›</a:t>
            </a:fld>
            <a:endParaRPr lang="en-US"/>
          </a:p>
        </p:txBody>
      </p:sp>
    </p:spTree>
    <p:extLst>
      <p:ext uri="{BB962C8B-B14F-4D97-AF65-F5344CB8AC3E}">
        <p14:creationId xmlns:p14="http://schemas.microsoft.com/office/powerpoint/2010/main" val="3446650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14BAD-3365-4C13-869A-5C4D0F62957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92CB5-9919-4CF5-8A4B-515018A7F5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2751920-D5EA-40FC-90C8-2F10E172572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5198A2-C033-4ECE-90E3-F9ED82011FC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B2931-8932-44B5-8091-550F19C94FCD}" type="slidenum">
              <a:rPr lang="en-US" smtClean="0"/>
              <a:pPr/>
              <a:t>‹#›</a:t>
            </a:fld>
            <a:endParaRPr lang="en-US"/>
          </a:p>
        </p:txBody>
      </p:sp>
      <p:pic>
        <p:nvPicPr>
          <p:cNvPr id="8" name="Picture 7">
            <a:extLst>
              <a:ext uri="{FF2B5EF4-FFF2-40B4-BE49-F238E27FC236}">
                <a16:creationId xmlns:a16="http://schemas.microsoft.com/office/drawing/2014/main" id="{9E2E665F-9EC5-4E41-B7D0-CE40FA48A37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6301" y="5943600"/>
            <a:ext cx="1228855" cy="914400"/>
          </a:xfrm>
          <a:prstGeom prst="rect">
            <a:avLst/>
          </a:prstGeom>
        </p:spPr>
      </p:pic>
    </p:spTree>
    <p:extLst>
      <p:ext uri="{BB962C8B-B14F-4D97-AF65-F5344CB8AC3E}">
        <p14:creationId xmlns:p14="http://schemas.microsoft.com/office/powerpoint/2010/main" val="4211702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1BF2E-A8FE-4A45-9574-E893A5D800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CAAFDE-AB6A-45BD-B5D2-C16B930ED2E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F3477-B7E7-4451-B9FC-FEA4BA82C47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06602-CD70-44DE-88E0-7FF3ED5D871B}" type="datetime1">
              <a:rPr lang="en-US" smtClean="0"/>
              <a:t>9/17/2020</a:t>
            </a:fld>
            <a:endParaRPr lang="en-US"/>
          </a:p>
        </p:txBody>
      </p:sp>
      <p:sp>
        <p:nvSpPr>
          <p:cNvPr id="5" name="Footer Placeholder 4">
            <a:extLst>
              <a:ext uri="{FF2B5EF4-FFF2-40B4-BE49-F238E27FC236}">
                <a16:creationId xmlns:a16="http://schemas.microsoft.com/office/drawing/2014/main" id="{5D2BB1AC-AF16-4E15-9F5F-5596FD197A5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BD281A-3CA8-4107-8896-FF9D2CAF295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CC74B-24F4-409C-B075-D6905D5F06B9}" type="slidenum">
              <a:rPr lang="en-US" smtClean="0"/>
              <a:pPr/>
              <a:t>‹#›</a:t>
            </a:fld>
            <a:endParaRPr lang="en-US"/>
          </a:p>
        </p:txBody>
      </p:sp>
    </p:spTree>
    <p:extLst>
      <p:ext uri="{BB962C8B-B14F-4D97-AF65-F5344CB8AC3E}">
        <p14:creationId xmlns:p14="http://schemas.microsoft.com/office/powerpoint/2010/main" val="1828927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63E8-E6B6-40AE-9554-756DA9C34569}"/>
              </a:ext>
            </a:extLst>
          </p:cNvPr>
          <p:cNvSpPr>
            <a:spLocks noGrp="1"/>
          </p:cNvSpPr>
          <p:nvPr>
            <p:ph type="title"/>
          </p:nvPr>
        </p:nvSpPr>
        <p:spPr/>
        <p:txBody>
          <a:bodyPr>
            <a:normAutofit fontScale="90000"/>
          </a:bodyPr>
          <a:lstStyle/>
          <a:p>
            <a:pPr algn="ctr"/>
            <a:r>
              <a:rPr lang="en-US" sz="4400"/>
              <a:t>Little Falls</a:t>
            </a:r>
            <a:br>
              <a:rPr lang="en-US" sz="4400"/>
            </a:br>
            <a:r>
              <a:rPr lang="en-US" sz="4400"/>
              <a:t>Strategic Framework </a:t>
            </a:r>
            <a:br>
              <a:rPr lang="en-US" sz="4400"/>
            </a:br>
            <a:r>
              <a:rPr lang="en-US" sz="4400"/>
              <a:t>2020-2030</a:t>
            </a:r>
            <a:br>
              <a:rPr lang="en-US" sz="4400"/>
            </a:br>
            <a:br>
              <a:rPr lang="en-US" sz="4400"/>
            </a:br>
            <a:r>
              <a:rPr lang="en-US" sz="4400"/>
              <a:t>Vision for the Decade</a:t>
            </a:r>
          </a:p>
        </p:txBody>
      </p:sp>
      <p:sp>
        <p:nvSpPr>
          <p:cNvPr id="3" name="Subtitle 2">
            <a:extLst>
              <a:ext uri="{FF2B5EF4-FFF2-40B4-BE49-F238E27FC236}">
                <a16:creationId xmlns:a16="http://schemas.microsoft.com/office/drawing/2014/main" id="{C44675B4-53DD-4EB6-AA3D-0FC0134C38DE}"/>
              </a:ext>
            </a:extLst>
          </p:cNvPr>
          <p:cNvSpPr>
            <a:spLocks noGrp="1"/>
          </p:cNvSpPr>
          <p:nvPr>
            <p:ph type="body" idx="1"/>
          </p:nvPr>
        </p:nvSpPr>
        <p:spPr/>
        <p:txBody>
          <a:bodyPr/>
          <a:lstStyle/>
          <a:p>
            <a:endParaRPr lang="en-US"/>
          </a:p>
          <a:p>
            <a:r>
              <a:rPr lang="en-US"/>
              <a:t>Led by the guiding principles and vision we hold in common</a:t>
            </a:r>
          </a:p>
        </p:txBody>
      </p:sp>
      <p:sp>
        <p:nvSpPr>
          <p:cNvPr id="4" name="Slide Number Placeholder 3">
            <a:extLst>
              <a:ext uri="{FF2B5EF4-FFF2-40B4-BE49-F238E27FC236}">
                <a16:creationId xmlns:a16="http://schemas.microsoft.com/office/drawing/2014/main" id="{A4408348-AC28-4FEE-A2D1-909C140719A5}"/>
              </a:ext>
            </a:extLst>
          </p:cNvPr>
          <p:cNvSpPr>
            <a:spLocks noGrp="1"/>
          </p:cNvSpPr>
          <p:nvPr>
            <p:ph type="sldNum" sz="quarter" idx="12"/>
          </p:nvPr>
        </p:nvSpPr>
        <p:spPr/>
        <p:txBody>
          <a:bodyPr/>
          <a:lstStyle/>
          <a:p>
            <a:fld id="{17E87614-D9ED-4D8F-99DA-9E71424DCBE5}" type="slidenum">
              <a:rPr lang="en-US" smtClean="0"/>
              <a:pPr/>
              <a:t>1</a:t>
            </a:fld>
            <a:endParaRPr lang="en-US"/>
          </a:p>
        </p:txBody>
      </p:sp>
    </p:spTree>
    <p:extLst>
      <p:ext uri="{BB962C8B-B14F-4D97-AF65-F5344CB8AC3E}">
        <p14:creationId xmlns:p14="http://schemas.microsoft.com/office/powerpoint/2010/main" val="84573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3003163" cy="1600200"/>
          </a:xfrm>
        </p:spPr>
        <p:txBody>
          <a:bodyPr>
            <a:normAutofit/>
          </a:bodyPr>
          <a:lstStyle/>
          <a:p>
            <a:r>
              <a:rPr lang="en-US" b="1" i="1"/>
              <a:t>We value economic opportunities</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3633004" y="2296249"/>
            <a:ext cx="5510996" cy="3673997"/>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0" y="2057400"/>
            <a:ext cx="3003163" cy="3811588"/>
          </a:xfrm>
        </p:spPr>
        <p:txBody>
          <a:bodyPr/>
          <a:lstStyle/>
          <a:p>
            <a:r>
              <a:rPr lang="en-US"/>
              <a:t>We seek to create paths to foster economic growth.</a:t>
            </a:r>
          </a:p>
        </p:txBody>
      </p:sp>
      <p:sp>
        <p:nvSpPr>
          <p:cNvPr id="2" name="Slide Number Placeholder 1">
            <a:extLst>
              <a:ext uri="{FF2B5EF4-FFF2-40B4-BE49-F238E27FC236}">
                <a16:creationId xmlns:a16="http://schemas.microsoft.com/office/drawing/2014/main" id="{A86BECAD-5620-4ECC-8D78-3D5E2EA30664}"/>
              </a:ext>
            </a:extLst>
          </p:cNvPr>
          <p:cNvSpPr>
            <a:spLocks noGrp="1"/>
          </p:cNvSpPr>
          <p:nvPr>
            <p:ph type="sldNum" sz="quarter" idx="12"/>
          </p:nvPr>
        </p:nvSpPr>
        <p:spPr/>
        <p:txBody>
          <a:bodyPr/>
          <a:lstStyle/>
          <a:p>
            <a:fld id="{17E87614-D9ED-4D8F-99DA-9E71424DCBE5}" type="slidenum">
              <a:rPr lang="en-US" smtClean="0"/>
              <a:pPr/>
              <a:t>10</a:t>
            </a:fld>
            <a:endParaRPr lang="en-US"/>
          </a:p>
        </p:txBody>
      </p:sp>
    </p:spTree>
    <p:extLst>
      <p:ext uri="{BB962C8B-B14F-4D97-AF65-F5344CB8AC3E}">
        <p14:creationId xmlns:p14="http://schemas.microsoft.com/office/powerpoint/2010/main" val="301992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2460200" cy="1993212"/>
          </a:xfrm>
        </p:spPr>
        <p:txBody>
          <a:bodyPr>
            <a:normAutofit/>
          </a:bodyPr>
          <a:lstStyle/>
          <a:p>
            <a:r>
              <a:rPr lang="en-US" b="1" i="1"/>
              <a:t>We envision strong economic  infrastructure</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5626" r="9822"/>
          <a:stretch/>
        </p:blipFill>
        <p:spPr>
          <a:xfrm>
            <a:off x="3238566" y="457201"/>
            <a:ext cx="5904687" cy="5089902"/>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599058"/>
            <a:ext cx="2460200" cy="3269930"/>
          </a:xfrm>
        </p:spPr>
        <p:txBody>
          <a:bodyPr/>
          <a:lstStyle/>
          <a:p>
            <a:r>
              <a:rPr lang="en-US"/>
              <a:t>If we are successful we will have well in place the infrastructure to support economic opportunity, including those structures critical to working families:</a:t>
            </a:r>
          </a:p>
          <a:p>
            <a:r>
              <a:rPr lang="en-US"/>
              <a:t>--affordable housing</a:t>
            </a:r>
          </a:p>
          <a:p>
            <a:r>
              <a:rPr lang="en-US"/>
              <a:t>--daycare</a:t>
            </a:r>
          </a:p>
          <a:p>
            <a:r>
              <a:rPr lang="en-US"/>
              <a:t>--workforce transportation</a:t>
            </a:r>
          </a:p>
          <a:p>
            <a:endParaRPr lang="en-US"/>
          </a:p>
        </p:txBody>
      </p:sp>
      <p:sp>
        <p:nvSpPr>
          <p:cNvPr id="3" name="Slide Number Placeholder 2">
            <a:extLst>
              <a:ext uri="{FF2B5EF4-FFF2-40B4-BE49-F238E27FC236}">
                <a16:creationId xmlns:a16="http://schemas.microsoft.com/office/drawing/2014/main" id="{84EB33D6-138A-426A-AD3D-3AFFDC9180C5}"/>
              </a:ext>
            </a:extLst>
          </p:cNvPr>
          <p:cNvSpPr>
            <a:spLocks noGrp="1"/>
          </p:cNvSpPr>
          <p:nvPr>
            <p:ph type="sldNum" sz="quarter" idx="12"/>
          </p:nvPr>
        </p:nvSpPr>
        <p:spPr/>
        <p:txBody>
          <a:bodyPr/>
          <a:lstStyle/>
          <a:p>
            <a:fld id="{17E87614-D9ED-4D8F-99DA-9E71424DCBE5}" type="slidenum">
              <a:rPr lang="en-US" smtClean="0"/>
              <a:pPr/>
              <a:t>11</a:t>
            </a:fld>
            <a:endParaRPr lang="en-US"/>
          </a:p>
        </p:txBody>
      </p:sp>
    </p:spTree>
    <p:extLst>
      <p:ext uri="{BB962C8B-B14F-4D97-AF65-F5344CB8AC3E}">
        <p14:creationId xmlns:p14="http://schemas.microsoft.com/office/powerpoint/2010/main" val="152035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3239744" cy="943679"/>
          </a:xfrm>
        </p:spPr>
        <p:txBody>
          <a:bodyPr>
            <a:normAutofit fontScale="90000"/>
          </a:bodyPr>
          <a:lstStyle/>
          <a:p>
            <a:r>
              <a:rPr lang="en-US" b="1" i="1"/>
              <a:t>We act to reinforce the local economy</a:t>
            </a:r>
            <a:endParaRPr lang="en-US"/>
          </a:p>
        </p:txBody>
      </p:sp>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0" y="1495472"/>
            <a:ext cx="4311524" cy="4504433"/>
          </a:xfrm>
        </p:spPr>
        <p:txBody>
          <a:bodyPr>
            <a:normAutofit fontScale="92500"/>
          </a:bodyPr>
          <a:lstStyle/>
          <a:p>
            <a:pPr lvl="0"/>
            <a:r>
              <a:rPr lang="en-US" sz="2000"/>
              <a:t>The community emphasized  </a:t>
            </a:r>
          </a:p>
          <a:p>
            <a:pPr>
              <a:buFont typeface="Symbol" panose="05050102010706020507" pitchFamily="18" charset="2"/>
              <a:buChar char=""/>
            </a:pPr>
            <a:r>
              <a:rPr lang="en-US" sz="2200"/>
              <a:t>Strengthening support to entrepreneurs and small businesses, as the lifeblood of rural communities.</a:t>
            </a:r>
          </a:p>
          <a:p>
            <a:pPr>
              <a:buFont typeface="Symbol" panose="05050102010706020507" pitchFamily="18" charset="2"/>
              <a:buChar char=""/>
            </a:pPr>
            <a:r>
              <a:rPr lang="en-US" sz="2200"/>
              <a:t>Development of downtown as a riverfront gateway for bikes and trails tourism as well as “crossroads” tourism.</a:t>
            </a:r>
          </a:p>
          <a:p>
            <a:pPr>
              <a:buFont typeface="Symbol" panose="05050102010706020507" pitchFamily="18" charset="2"/>
              <a:buChar char=""/>
            </a:pPr>
            <a:r>
              <a:rPr lang="en-US" sz="2200"/>
              <a:t>Development of light manufacturing, trucking, and other trades that offer a livable wage to local residents.</a:t>
            </a:r>
          </a:p>
          <a:p>
            <a:pPr>
              <a:buFont typeface="Symbol" panose="05050102010706020507" pitchFamily="18" charset="2"/>
              <a:buChar char=""/>
            </a:pPr>
            <a:r>
              <a:rPr lang="en-US" sz="2200"/>
              <a:t>Ensuring affordable housing, daycare and workforce transportation.</a:t>
            </a:r>
          </a:p>
          <a:p>
            <a:endParaRPr lang="en-US"/>
          </a:p>
        </p:txBody>
      </p:sp>
      <p:pic>
        <p:nvPicPr>
          <p:cNvPr id="9" name="Picture Placeholder 8">
            <a:extLst>
              <a:ext uri="{FF2B5EF4-FFF2-40B4-BE49-F238E27FC236}">
                <a16:creationId xmlns:a16="http://schemas.microsoft.com/office/drawing/2014/main" id="{0F251727-C1D9-42FD-A87B-3FBDE8777D6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6240" r="9975"/>
          <a:stretch/>
        </p:blipFill>
        <p:spPr>
          <a:xfrm>
            <a:off x="4941364" y="927390"/>
            <a:ext cx="4202636" cy="4941598"/>
          </a:xfrm>
        </p:spPr>
      </p:pic>
      <p:sp>
        <p:nvSpPr>
          <p:cNvPr id="10" name="Slide Number Placeholder 9">
            <a:extLst>
              <a:ext uri="{FF2B5EF4-FFF2-40B4-BE49-F238E27FC236}">
                <a16:creationId xmlns:a16="http://schemas.microsoft.com/office/drawing/2014/main" id="{4156912B-EA23-45E9-A7F6-BB6CD28A0A13}"/>
              </a:ext>
            </a:extLst>
          </p:cNvPr>
          <p:cNvSpPr>
            <a:spLocks noGrp="1"/>
          </p:cNvSpPr>
          <p:nvPr>
            <p:ph type="sldNum" sz="quarter" idx="12"/>
          </p:nvPr>
        </p:nvSpPr>
        <p:spPr/>
        <p:txBody>
          <a:bodyPr/>
          <a:lstStyle/>
          <a:p>
            <a:fld id="{17E87614-D9ED-4D8F-99DA-9E71424DCBE5}" type="slidenum">
              <a:rPr lang="en-US" smtClean="0"/>
              <a:pPr/>
              <a:t>12</a:t>
            </a:fld>
            <a:endParaRPr lang="en-US"/>
          </a:p>
        </p:txBody>
      </p:sp>
    </p:spTree>
    <p:extLst>
      <p:ext uri="{BB962C8B-B14F-4D97-AF65-F5344CB8AC3E}">
        <p14:creationId xmlns:p14="http://schemas.microsoft.com/office/powerpoint/2010/main" val="354547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199"/>
            <a:ext cx="2027775" cy="1781503"/>
          </a:xfrm>
        </p:spPr>
        <p:txBody>
          <a:bodyPr>
            <a:normAutofit fontScale="90000"/>
          </a:bodyPr>
          <a:lstStyle/>
          <a:p>
            <a:r>
              <a:rPr lang="en-US" b="1" i="1"/>
              <a:t>We value being a welcoming, hospitable community</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5851"/>
          <a:stretch/>
        </p:blipFill>
        <p:spPr>
          <a:xfrm>
            <a:off x="2686064" y="-28157"/>
            <a:ext cx="6515034" cy="6919939"/>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341812"/>
            <a:ext cx="2027775" cy="3527176"/>
          </a:xfrm>
        </p:spPr>
        <p:txBody>
          <a:bodyPr/>
          <a:lstStyle/>
          <a:p>
            <a:r>
              <a:rPr lang="en-US"/>
              <a:t>We seek to be a place where everyone has a sense of belonging.</a:t>
            </a:r>
          </a:p>
        </p:txBody>
      </p:sp>
      <p:sp>
        <p:nvSpPr>
          <p:cNvPr id="2" name="Slide Number Placeholder 1">
            <a:extLst>
              <a:ext uri="{FF2B5EF4-FFF2-40B4-BE49-F238E27FC236}">
                <a16:creationId xmlns:a16="http://schemas.microsoft.com/office/drawing/2014/main" id="{A9A69C15-BE88-4928-B21F-8FD51D384A56}"/>
              </a:ext>
            </a:extLst>
          </p:cNvPr>
          <p:cNvSpPr>
            <a:spLocks noGrp="1"/>
          </p:cNvSpPr>
          <p:nvPr>
            <p:ph type="sldNum" sz="quarter" idx="12"/>
          </p:nvPr>
        </p:nvSpPr>
        <p:spPr/>
        <p:txBody>
          <a:bodyPr/>
          <a:lstStyle/>
          <a:p>
            <a:fld id="{17E87614-D9ED-4D8F-99DA-9E71424DCBE5}" type="slidenum">
              <a:rPr lang="en-US" smtClean="0"/>
              <a:pPr/>
              <a:t>13</a:t>
            </a:fld>
            <a:endParaRPr lang="en-US"/>
          </a:p>
        </p:txBody>
      </p:sp>
    </p:spTree>
    <p:extLst>
      <p:ext uri="{BB962C8B-B14F-4D97-AF65-F5344CB8AC3E}">
        <p14:creationId xmlns:p14="http://schemas.microsoft.com/office/powerpoint/2010/main" val="159049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199"/>
            <a:ext cx="2320563" cy="3150852"/>
          </a:xfrm>
        </p:spPr>
        <p:txBody>
          <a:bodyPr>
            <a:normAutofit/>
          </a:bodyPr>
          <a:lstStyle/>
          <a:p>
            <a:r>
              <a:rPr lang="en-US" b="1" i="1"/>
              <a:t>We envision a community rich with hospitality</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p:blipFill>
        <p:spPr>
          <a:xfrm>
            <a:off x="2858927" y="1490967"/>
            <a:ext cx="6342170" cy="4035205"/>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3680122"/>
            <a:ext cx="2027775" cy="2188866"/>
          </a:xfrm>
        </p:spPr>
        <p:txBody>
          <a:bodyPr/>
          <a:lstStyle/>
          <a:p>
            <a:r>
              <a:rPr lang="en-US"/>
              <a:t>If we are successful, we will be known as a community where everyone has a sense of belonging.  Any family seeking to put down roots will be equally welcomed.</a:t>
            </a:r>
          </a:p>
        </p:txBody>
      </p:sp>
      <p:sp>
        <p:nvSpPr>
          <p:cNvPr id="3" name="Slide Number Placeholder 2">
            <a:extLst>
              <a:ext uri="{FF2B5EF4-FFF2-40B4-BE49-F238E27FC236}">
                <a16:creationId xmlns:a16="http://schemas.microsoft.com/office/drawing/2014/main" id="{0E80A5DC-4EEF-4827-A6C8-5EADA39EAFA0}"/>
              </a:ext>
            </a:extLst>
          </p:cNvPr>
          <p:cNvSpPr>
            <a:spLocks noGrp="1"/>
          </p:cNvSpPr>
          <p:nvPr>
            <p:ph type="sldNum" sz="quarter" idx="12"/>
          </p:nvPr>
        </p:nvSpPr>
        <p:spPr/>
        <p:txBody>
          <a:bodyPr/>
          <a:lstStyle/>
          <a:p>
            <a:fld id="{17E87614-D9ED-4D8F-99DA-9E71424DCBE5}" type="slidenum">
              <a:rPr lang="en-US" smtClean="0"/>
              <a:pPr/>
              <a:t>14</a:t>
            </a:fld>
            <a:endParaRPr lang="en-US"/>
          </a:p>
        </p:txBody>
      </p:sp>
      <p:sp>
        <p:nvSpPr>
          <p:cNvPr id="5" name="TextBox 4">
            <a:extLst>
              <a:ext uri="{FF2B5EF4-FFF2-40B4-BE49-F238E27FC236}">
                <a16:creationId xmlns:a16="http://schemas.microsoft.com/office/drawing/2014/main" id="{4C26F9AE-F184-497B-8EEA-D620A3F378A7}"/>
              </a:ext>
            </a:extLst>
          </p:cNvPr>
          <p:cNvSpPr txBox="1"/>
          <p:nvPr/>
        </p:nvSpPr>
        <p:spPr>
          <a:xfrm>
            <a:off x="7960099" y="5438775"/>
            <a:ext cx="11855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YES Network</a:t>
            </a:r>
          </a:p>
        </p:txBody>
      </p:sp>
    </p:spTree>
    <p:extLst>
      <p:ext uri="{BB962C8B-B14F-4D97-AF65-F5344CB8AC3E}">
        <p14:creationId xmlns:p14="http://schemas.microsoft.com/office/powerpoint/2010/main" val="244040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4131345" cy="1011246"/>
          </a:xfrm>
        </p:spPr>
        <p:txBody>
          <a:bodyPr>
            <a:normAutofit/>
          </a:bodyPr>
          <a:lstStyle/>
          <a:p>
            <a:r>
              <a:rPr lang="en-US" b="1" i="1"/>
              <a:t>We act to practice hospitality and welcome </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5464091" y="2792749"/>
            <a:ext cx="3679909" cy="3095251"/>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2" y="1468446"/>
            <a:ext cx="4843046" cy="4932354"/>
          </a:xfrm>
        </p:spPr>
        <p:txBody>
          <a:bodyPr>
            <a:normAutofit/>
          </a:bodyPr>
          <a:lstStyle/>
          <a:p>
            <a:pPr lvl="0"/>
            <a:r>
              <a:rPr lang="en-US" sz="2000"/>
              <a:t>The community identified the urgent need to</a:t>
            </a:r>
          </a:p>
          <a:p>
            <a:pPr lvl="0">
              <a:buFont typeface="Symbol" panose="05050102010706020507" pitchFamily="18" charset="2"/>
              <a:buChar char=""/>
            </a:pPr>
            <a:r>
              <a:rPr lang="en-US" sz="2000"/>
              <a:t>Work assertively to overcome divisions in the community, becoming known as a welcoming, hospitable, inclusive community where everyone has a sense of belonging.   </a:t>
            </a:r>
          </a:p>
          <a:p>
            <a:pPr lvl="0">
              <a:buFont typeface="Symbol" panose="05050102010706020507" pitchFamily="18" charset="2"/>
              <a:buChar char=""/>
            </a:pPr>
            <a:r>
              <a:rPr lang="en-US" sz="2000"/>
              <a:t>Develop paths to strengthen a sense of connection.</a:t>
            </a:r>
          </a:p>
          <a:p>
            <a:pPr lvl="0">
              <a:buFont typeface="Symbol" panose="05050102010706020507" pitchFamily="18" charset="2"/>
              <a:buChar char=""/>
            </a:pPr>
            <a:r>
              <a:rPr lang="en-US" sz="2000"/>
              <a:t>Work with a wide variety of community groups to cultivate a spirit of hospitality and welcome.</a:t>
            </a:r>
          </a:p>
          <a:p>
            <a:pPr lvl="0">
              <a:buFont typeface="Symbol" panose="05050102010706020507" pitchFamily="18" charset="2"/>
              <a:buChar char=""/>
            </a:pPr>
            <a:r>
              <a:rPr lang="en-US" sz="2000"/>
              <a:t>Develop projects that build bridges of understanding; projects that encourage pride of place and engagement in a wide variety of ways in the community.</a:t>
            </a:r>
          </a:p>
        </p:txBody>
      </p:sp>
      <p:sp>
        <p:nvSpPr>
          <p:cNvPr id="2" name="Slide Number Placeholder 1">
            <a:extLst>
              <a:ext uri="{FF2B5EF4-FFF2-40B4-BE49-F238E27FC236}">
                <a16:creationId xmlns:a16="http://schemas.microsoft.com/office/drawing/2014/main" id="{E2C37375-B956-4379-9E75-46CD73EBDBF2}"/>
              </a:ext>
            </a:extLst>
          </p:cNvPr>
          <p:cNvSpPr>
            <a:spLocks noGrp="1"/>
          </p:cNvSpPr>
          <p:nvPr>
            <p:ph type="sldNum" sz="quarter" idx="12"/>
          </p:nvPr>
        </p:nvSpPr>
        <p:spPr/>
        <p:txBody>
          <a:bodyPr/>
          <a:lstStyle/>
          <a:p>
            <a:fld id="{17E87614-D9ED-4D8F-99DA-9E71424DCBE5}" type="slidenum">
              <a:rPr lang="en-US" smtClean="0"/>
              <a:pPr/>
              <a:t>15</a:t>
            </a:fld>
            <a:endParaRPr lang="en-US"/>
          </a:p>
        </p:txBody>
      </p:sp>
    </p:spTree>
    <p:extLst>
      <p:ext uri="{BB962C8B-B14F-4D97-AF65-F5344CB8AC3E}">
        <p14:creationId xmlns:p14="http://schemas.microsoft.com/office/powerpoint/2010/main" val="51787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2883617" cy="1808530"/>
          </a:xfrm>
        </p:spPr>
        <p:txBody>
          <a:bodyPr>
            <a:noAutofit/>
          </a:bodyPr>
          <a:lstStyle/>
          <a:p>
            <a:pPr lvl="0"/>
            <a:r>
              <a:rPr lang="en-US" b="1" i="1"/>
              <a:t>We value our Creativity, Culture and    the Arts</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6391" r="8632"/>
          <a:stretch/>
        </p:blipFill>
        <p:spPr>
          <a:xfrm>
            <a:off x="3274723" y="0"/>
            <a:ext cx="5869277" cy="6906884"/>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265730"/>
            <a:ext cx="2027775" cy="3603258"/>
          </a:xfrm>
        </p:spPr>
        <p:txBody>
          <a:bodyPr/>
          <a:lstStyle/>
          <a:p>
            <a:r>
              <a:rPr lang="en-US"/>
              <a:t>We seek to be a community known for supporting arts and creativity as vital to establishing a pride of place.</a:t>
            </a:r>
          </a:p>
          <a:p>
            <a:endParaRPr lang="en-US"/>
          </a:p>
          <a:p>
            <a:endParaRPr lang="en-US"/>
          </a:p>
          <a:p>
            <a:endParaRPr lang="en-US"/>
          </a:p>
          <a:p>
            <a:endParaRPr lang="en-US"/>
          </a:p>
        </p:txBody>
      </p:sp>
      <p:sp>
        <p:nvSpPr>
          <p:cNvPr id="2" name="Slide Number Placeholder 1">
            <a:extLst>
              <a:ext uri="{FF2B5EF4-FFF2-40B4-BE49-F238E27FC236}">
                <a16:creationId xmlns:a16="http://schemas.microsoft.com/office/drawing/2014/main" id="{FEE57F40-65BB-40C0-BB19-B1957BD18335}"/>
              </a:ext>
            </a:extLst>
          </p:cNvPr>
          <p:cNvSpPr>
            <a:spLocks noGrp="1"/>
          </p:cNvSpPr>
          <p:nvPr>
            <p:ph type="sldNum" sz="quarter" idx="12"/>
          </p:nvPr>
        </p:nvSpPr>
        <p:spPr/>
        <p:txBody>
          <a:bodyPr/>
          <a:lstStyle/>
          <a:p>
            <a:fld id="{17E87614-D9ED-4D8F-99DA-9E71424DCBE5}" type="slidenum">
              <a:rPr lang="en-US" smtClean="0"/>
              <a:pPr/>
              <a:t>16</a:t>
            </a:fld>
            <a:endParaRPr lang="en-US"/>
          </a:p>
        </p:txBody>
      </p:sp>
    </p:spTree>
    <p:extLst>
      <p:ext uri="{BB962C8B-B14F-4D97-AF65-F5344CB8AC3E}">
        <p14:creationId xmlns:p14="http://schemas.microsoft.com/office/powerpoint/2010/main" val="190299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2027775" cy="1600200"/>
          </a:xfrm>
        </p:spPr>
        <p:txBody>
          <a:bodyPr>
            <a:normAutofit fontScale="90000"/>
          </a:bodyPr>
          <a:lstStyle/>
          <a:p>
            <a:r>
              <a:rPr lang="en-US" b="1" i="1"/>
              <a:t>We envision a creative community</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2532" t="13539" r="34374" b="22114"/>
          <a:stretch/>
        </p:blipFill>
        <p:spPr>
          <a:xfrm>
            <a:off x="2882836" y="1635133"/>
            <a:ext cx="6261164" cy="4424363"/>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057400"/>
            <a:ext cx="2027775" cy="3811588"/>
          </a:xfrm>
        </p:spPr>
        <p:txBody>
          <a:bodyPr/>
          <a:lstStyle/>
          <a:p>
            <a:r>
              <a:rPr lang="en-US"/>
              <a:t>If we are successful we will have greater support to entrepreneurs and locally owned businesses.  </a:t>
            </a:r>
          </a:p>
          <a:p>
            <a:endParaRPr lang="en-US"/>
          </a:p>
          <a:p>
            <a:r>
              <a:rPr lang="en-US"/>
              <a:t>It will be natural for residents to shop local business owners, shop downtown, and participate in local pride events.</a:t>
            </a:r>
          </a:p>
        </p:txBody>
      </p:sp>
      <p:sp>
        <p:nvSpPr>
          <p:cNvPr id="3" name="Slide Number Placeholder 2">
            <a:extLst>
              <a:ext uri="{FF2B5EF4-FFF2-40B4-BE49-F238E27FC236}">
                <a16:creationId xmlns:a16="http://schemas.microsoft.com/office/drawing/2014/main" id="{DDDFFA0B-A6A1-44DC-ADB3-9B876499A958}"/>
              </a:ext>
            </a:extLst>
          </p:cNvPr>
          <p:cNvSpPr>
            <a:spLocks noGrp="1"/>
          </p:cNvSpPr>
          <p:nvPr>
            <p:ph type="sldNum" sz="quarter" idx="12"/>
          </p:nvPr>
        </p:nvSpPr>
        <p:spPr/>
        <p:txBody>
          <a:bodyPr/>
          <a:lstStyle/>
          <a:p>
            <a:fld id="{17E87614-D9ED-4D8F-99DA-9E71424DCBE5}" type="slidenum">
              <a:rPr lang="en-US" smtClean="0"/>
              <a:pPr/>
              <a:t>17</a:t>
            </a:fld>
            <a:endParaRPr lang="en-US"/>
          </a:p>
        </p:txBody>
      </p:sp>
    </p:spTree>
    <p:extLst>
      <p:ext uri="{BB962C8B-B14F-4D97-AF65-F5344CB8AC3E}">
        <p14:creationId xmlns:p14="http://schemas.microsoft.com/office/powerpoint/2010/main" val="239162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5608799" cy="1600200"/>
          </a:xfrm>
        </p:spPr>
        <p:txBody>
          <a:bodyPr>
            <a:normAutofit fontScale="90000"/>
          </a:bodyPr>
          <a:lstStyle/>
          <a:p>
            <a:r>
              <a:rPr lang="en-US" b="1" i="1"/>
              <a:t>We act to become known as a vital community in which arts and creativity build pride of place.</a:t>
            </a:r>
            <a:br>
              <a:rPr lang="en-US" b="1" i="1"/>
            </a:b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6020055" y="3452837"/>
            <a:ext cx="3123943" cy="2342957"/>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1959452"/>
            <a:ext cx="5390214" cy="4233855"/>
          </a:xfrm>
        </p:spPr>
        <p:txBody>
          <a:bodyPr>
            <a:normAutofit/>
          </a:bodyPr>
          <a:lstStyle/>
          <a:p>
            <a:pPr lvl="0"/>
            <a:r>
              <a:rPr lang="en-US" sz="2000"/>
              <a:t>The community recommends that we</a:t>
            </a:r>
          </a:p>
          <a:p>
            <a:pPr lvl="0">
              <a:buFont typeface="Symbol" panose="05050102010706020507" pitchFamily="18" charset="2"/>
              <a:buChar char=""/>
            </a:pPr>
            <a:r>
              <a:rPr lang="en-US" sz="2000"/>
              <a:t>Use creativity, culture and the arts as important assets vital in the appeal for establishing a commitment to place.</a:t>
            </a:r>
          </a:p>
          <a:p>
            <a:pPr lvl="0">
              <a:buFont typeface="Symbol" panose="05050102010706020507" pitchFamily="18" charset="2"/>
              <a:buChar char=""/>
            </a:pPr>
            <a:r>
              <a:rPr lang="en-US" sz="2000"/>
              <a:t>Cultivate celebration, public art, performance and visual arts to create community pride.</a:t>
            </a:r>
          </a:p>
          <a:p>
            <a:pPr lvl="0">
              <a:buFont typeface="Symbol" panose="05050102010706020507" pitchFamily="18" charset="2"/>
              <a:buChar char=""/>
            </a:pPr>
            <a:r>
              <a:rPr lang="en-US" sz="2000"/>
              <a:t>Honor arts and creativity as essential as intrinsic human expressions.</a:t>
            </a:r>
          </a:p>
          <a:p>
            <a:pPr lvl="0">
              <a:buFont typeface="Symbol" panose="05050102010706020507" pitchFamily="18" charset="2"/>
              <a:buChar char=""/>
            </a:pPr>
            <a:r>
              <a:rPr lang="en-US" sz="2000"/>
              <a:t>Engage the arts as positive and nonthreatening vehicles through which the community can find and celebrate common ground, optimism and excitement for a shared future.</a:t>
            </a:r>
          </a:p>
        </p:txBody>
      </p:sp>
      <p:sp>
        <p:nvSpPr>
          <p:cNvPr id="2" name="Slide Number Placeholder 1">
            <a:extLst>
              <a:ext uri="{FF2B5EF4-FFF2-40B4-BE49-F238E27FC236}">
                <a16:creationId xmlns:a16="http://schemas.microsoft.com/office/drawing/2014/main" id="{D5B9CDD1-E06D-47A2-B848-8504A9DA80CE}"/>
              </a:ext>
            </a:extLst>
          </p:cNvPr>
          <p:cNvSpPr>
            <a:spLocks noGrp="1"/>
          </p:cNvSpPr>
          <p:nvPr>
            <p:ph type="sldNum" sz="quarter" idx="12"/>
          </p:nvPr>
        </p:nvSpPr>
        <p:spPr/>
        <p:txBody>
          <a:bodyPr/>
          <a:lstStyle/>
          <a:p>
            <a:fld id="{17E87614-D9ED-4D8F-99DA-9E71424DCBE5}" type="slidenum">
              <a:rPr lang="en-US" smtClean="0"/>
              <a:pPr/>
              <a:t>18</a:t>
            </a:fld>
            <a:endParaRPr lang="en-US"/>
          </a:p>
        </p:txBody>
      </p:sp>
    </p:spTree>
    <p:extLst>
      <p:ext uri="{BB962C8B-B14F-4D97-AF65-F5344CB8AC3E}">
        <p14:creationId xmlns:p14="http://schemas.microsoft.com/office/powerpoint/2010/main" val="110725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2027775" cy="1952672"/>
          </a:xfrm>
        </p:spPr>
        <p:txBody>
          <a:bodyPr/>
          <a:lstStyle/>
          <a:p>
            <a:r>
              <a:rPr lang="en-US" b="1" i="1"/>
              <a:t>We value health and wellness</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p:blipFill>
        <p:spPr>
          <a:xfrm>
            <a:off x="3168530" y="1470785"/>
            <a:ext cx="5407458" cy="4055594"/>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558518"/>
            <a:ext cx="2027775" cy="3310470"/>
          </a:xfrm>
        </p:spPr>
        <p:txBody>
          <a:bodyPr/>
          <a:lstStyle/>
          <a:p>
            <a:pPr lvl="0"/>
            <a:r>
              <a:rPr lang="en-US"/>
              <a:t>further strengthening Little Falls as a healthy community through rural community wellness and vitality initiatives.</a:t>
            </a:r>
          </a:p>
        </p:txBody>
      </p:sp>
      <p:sp>
        <p:nvSpPr>
          <p:cNvPr id="2" name="Slide Number Placeholder 1">
            <a:extLst>
              <a:ext uri="{FF2B5EF4-FFF2-40B4-BE49-F238E27FC236}">
                <a16:creationId xmlns:a16="http://schemas.microsoft.com/office/drawing/2014/main" id="{67AB0F3C-D169-4D41-A86B-20D43DA3C6BE}"/>
              </a:ext>
            </a:extLst>
          </p:cNvPr>
          <p:cNvSpPr>
            <a:spLocks noGrp="1"/>
          </p:cNvSpPr>
          <p:nvPr>
            <p:ph type="sldNum" sz="quarter" idx="12"/>
          </p:nvPr>
        </p:nvSpPr>
        <p:spPr/>
        <p:txBody>
          <a:bodyPr/>
          <a:lstStyle/>
          <a:p>
            <a:fld id="{17E87614-D9ED-4D8F-99DA-9E71424DCBE5}" type="slidenum">
              <a:rPr lang="en-US" smtClean="0"/>
              <a:pPr/>
              <a:t>19</a:t>
            </a:fld>
            <a:endParaRPr lang="en-US"/>
          </a:p>
        </p:txBody>
      </p:sp>
    </p:spTree>
    <p:extLst>
      <p:ext uri="{BB962C8B-B14F-4D97-AF65-F5344CB8AC3E}">
        <p14:creationId xmlns:p14="http://schemas.microsoft.com/office/powerpoint/2010/main" val="406075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73352"/>
            <a:ext cx="4419600" cy="4718304"/>
          </a:xfrm>
        </p:spPr>
        <p:txBody>
          <a:bodyPr>
            <a:normAutofit fontScale="62500" lnSpcReduction="20000"/>
          </a:bodyPr>
          <a:lstStyle/>
          <a:p>
            <a:pPr marL="0" indent="0" algn="ctr">
              <a:buNone/>
            </a:pPr>
            <a:r>
              <a:rPr lang="en-US"/>
              <a:t> </a:t>
            </a:r>
          </a:p>
          <a:p>
            <a:pPr marL="0" indent="0">
              <a:buNone/>
            </a:pPr>
            <a:r>
              <a:rPr lang="en-US"/>
              <a:t>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2100"/>
          </a:p>
          <a:p>
            <a:pPr marL="0" indent="0">
              <a:buNone/>
            </a:pPr>
            <a:endParaRPr lang="en-US"/>
          </a:p>
        </p:txBody>
      </p:sp>
      <p:sp>
        <p:nvSpPr>
          <p:cNvPr id="6" name="Content Placeholder 5"/>
          <p:cNvSpPr>
            <a:spLocks noGrp="1"/>
          </p:cNvSpPr>
          <p:nvPr>
            <p:ph sz="half" idx="2"/>
          </p:nvPr>
        </p:nvSpPr>
        <p:spPr>
          <a:xfrm>
            <a:off x="4648200" y="1447800"/>
            <a:ext cx="4038600" cy="4648200"/>
          </a:xfrm>
        </p:spPr>
        <p:txBody>
          <a:bodyPr>
            <a:normAutofit fontScale="62500" lnSpcReduction="20000"/>
          </a:bodyPr>
          <a:lstStyle/>
          <a:p>
            <a:pPr>
              <a:lnSpc>
                <a:spcPct val="120000"/>
              </a:lnSpc>
              <a:spcBef>
                <a:spcPts val="0"/>
              </a:spcBef>
            </a:pPr>
            <a:endParaRPr lang="en-US" sz="3400"/>
          </a:p>
          <a:p>
            <a:pPr>
              <a:lnSpc>
                <a:spcPct val="120000"/>
              </a:lnSpc>
              <a:spcBef>
                <a:spcPts val="0"/>
              </a:spcBef>
            </a:pPr>
            <a:r>
              <a:rPr lang="en-US" sz="3400"/>
              <a:t>A brief document that sets a broad vision and outlines a strategic direction along which the future might unfold.  </a:t>
            </a:r>
          </a:p>
          <a:p>
            <a:pPr marL="45720" indent="0">
              <a:lnSpc>
                <a:spcPct val="120000"/>
              </a:lnSpc>
              <a:spcBef>
                <a:spcPts val="0"/>
              </a:spcBef>
              <a:buNone/>
            </a:pPr>
            <a:endParaRPr lang="en-US" sz="3400"/>
          </a:p>
          <a:p>
            <a:pPr>
              <a:lnSpc>
                <a:spcPct val="120000"/>
              </a:lnSpc>
              <a:spcBef>
                <a:spcPts val="0"/>
              </a:spcBef>
            </a:pPr>
            <a:r>
              <a:rPr lang="en-US" sz="3400"/>
              <a:t>A tool designed to connect big picture strategic elements (mission, vision, values) to goals, initiatives, measures in a rapidly changing environment.</a:t>
            </a:r>
          </a:p>
          <a:p>
            <a:pPr marL="45720" indent="0">
              <a:buNone/>
            </a:pPr>
            <a:endParaRPr lang="en-US"/>
          </a:p>
        </p:txBody>
      </p:sp>
      <p:sp>
        <p:nvSpPr>
          <p:cNvPr id="4" name="Title 3"/>
          <p:cNvSpPr>
            <a:spLocks noGrp="1"/>
          </p:cNvSpPr>
          <p:nvPr>
            <p:ph type="title"/>
          </p:nvPr>
        </p:nvSpPr>
        <p:spPr/>
        <p:txBody>
          <a:bodyPr>
            <a:normAutofit/>
          </a:bodyPr>
          <a:lstStyle/>
          <a:p>
            <a:r>
              <a:rPr lang="en-US"/>
              <a:t>What is a Strategic Framework?</a:t>
            </a:r>
          </a:p>
        </p:txBody>
      </p:sp>
      <p:graphicFrame>
        <p:nvGraphicFramePr>
          <p:cNvPr id="2" name="Diagram 1">
            <a:extLst>
              <a:ext uri="{FF2B5EF4-FFF2-40B4-BE49-F238E27FC236}">
                <a16:creationId xmlns:a16="http://schemas.microsoft.com/office/drawing/2014/main" id="{426072C0-714B-4895-A336-BBEA6E3CB4C5}"/>
              </a:ext>
            </a:extLst>
          </p:cNvPr>
          <p:cNvGraphicFramePr/>
          <p:nvPr/>
        </p:nvGraphicFramePr>
        <p:xfrm>
          <a:off x="742950" y="1730375"/>
          <a:ext cx="3905250" cy="3644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22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188912"/>
            <a:ext cx="3370659" cy="4073526"/>
          </a:xfrm>
        </p:spPr>
        <p:txBody>
          <a:bodyPr>
            <a:normAutofit/>
          </a:bodyPr>
          <a:lstStyle/>
          <a:p>
            <a:r>
              <a:rPr lang="en-US" b="1" i="1"/>
              <a:t>We envision building a healthy community through rural community wellness initiatives.</a:t>
            </a:r>
            <a:endParaRPr lang="en-US"/>
          </a:p>
        </p:txBody>
      </p:sp>
      <p:pic>
        <p:nvPicPr>
          <p:cNvPr id="9" name="Picture 8">
            <a:extLst>
              <a:ext uri="{FF2B5EF4-FFF2-40B4-BE49-F238E27FC236}">
                <a16:creationId xmlns:a16="http://schemas.microsoft.com/office/drawing/2014/main" id="{95179BDA-AEC6-4624-84B5-F5D88AA8A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75346" y="0"/>
            <a:ext cx="4368654" cy="6858000"/>
          </a:xfrm>
          <a:prstGeom prst="rect">
            <a:avLst/>
          </a:prstGeom>
        </p:spPr>
      </p:pic>
      <p:sp>
        <p:nvSpPr>
          <p:cNvPr id="2" name="Slide Number Placeholder 1">
            <a:extLst>
              <a:ext uri="{FF2B5EF4-FFF2-40B4-BE49-F238E27FC236}">
                <a16:creationId xmlns:a16="http://schemas.microsoft.com/office/drawing/2014/main" id="{462666BE-2207-4987-A7B9-DE47F7C81E83}"/>
              </a:ext>
            </a:extLst>
          </p:cNvPr>
          <p:cNvSpPr>
            <a:spLocks noGrp="1"/>
          </p:cNvSpPr>
          <p:nvPr>
            <p:ph type="sldNum" sz="quarter" idx="12"/>
          </p:nvPr>
        </p:nvSpPr>
        <p:spPr/>
        <p:txBody>
          <a:bodyPr/>
          <a:lstStyle/>
          <a:p>
            <a:fld id="{17E87614-D9ED-4D8F-99DA-9E71424DCBE5}" type="slidenum">
              <a:rPr lang="en-US" smtClean="0"/>
              <a:pPr/>
              <a:t>20</a:t>
            </a:fld>
            <a:endParaRPr lang="en-US"/>
          </a:p>
        </p:txBody>
      </p:sp>
    </p:spTree>
    <p:extLst>
      <p:ext uri="{BB962C8B-B14F-4D97-AF65-F5344CB8AC3E}">
        <p14:creationId xmlns:p14="http://schemas.microsoft.com/office/powerpoint/2010/main" val="166101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188912"/>
            <a:ext cx="4212425" cy="1081338"/>
          </a:xfrm>
        </p:spPr>
        <p:txBody>
          <a:bodyPr>
            <a:normAutofit/>
          </a:bodyPr>
          <a:lstStyle/>
          <a:p>
            <a:r>
              <a:rPr lang="en-US" b="1" i="1"/>
              <a:t>We act to encourage health and wellness</a:t>
            </a:r>
            <a:endParaRPr lang="en-US"/>
          </a:p>
        </p:txBody>
      </p:sp>
      <p:pic>
        <p:nvPicPr>
          <p:cNvPr id="9" name="Picture 8">
            <a:extLst>
              <a:ext uri="{FF2B5EF4-FFF2-40B4-BE49-F238E27FC236}">
                <a16:creationId xmlns:a16="http://schemas.microsoft.com/office/drawing/2014/main" id="{95179BDA-AEC6-4624-84B5-F5D88AA8A6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17"/>
          <a:stretch/>
        </p:blipFill>
        <p:spPr>
          <a:xfrm>
            <a:off x="4896318" y="0"/>
            <a:ext cx="4247681" cy="6979619"/>
          </a:xfrm>
          <a:prstGeom prst="rect">
            <a:avLst/>
          </a:prstGeom>
        </p:spPr>
      </p:pic>
      <p:sp>
        <p:nvSpPr>
          <p:cNvPr id="5" name="TextBox 4">
            <a:extLst>
              <a:ext uri="{FF2B5EF4-FFF2-40B4-BE49-F238E27FC236}">
                <a16:creationId xmlns:a16="http://schemas.microsoft.com/office/drawing/2014/main" id="{FE906ABF-DDD9-424D-BBA6-4B957D0D23A2}"/>
              </a:ext>
            </a:extLst>
          </p:cNvPr>
          <p:cNvSpPr txBox="1"/>
          <p:nvPr/>
        </p:nvSpPr>
        <p:spPr>
          <a:xfrm>
            <a:off x="533776" y="1413063"/>
            <a:ext cx="4362542" cy="4401205"/>
          </a:xfrm>
          <a:prstGeom prst="rect">
            <a:avLst/>
          </a:prstGeom>
          <a:noFill/>
        </p:spPr>
        <p:txBody>
          <a:bodyPr wrap="square">
            <a:spAutoFit/>
          </a:bodyPr>
          <a:lstStyle/>
          <a:p>
            <a:pPr lvl="0">
              <a:spcAft>
                <a:spcPts val="1200"/>
              </a:spcAft>
            </a:pPr>
            <a:r>
              <a:rPr lang="en-US" sz="2000"/>
              <a:t>The community urges that we</a:t>
            </a:r>
          </a:p>
          <a:p>
            <a:pPr lvl="0">
              <a:spcAft>
                <a:spcPts val="1200"/>
              </a:spcAft>
              <a:buFont typeface="Symbol" panose="05050102010706020507" pitchFamily="18" charset="2"/>
              <a:buChar char=""/>
            </a:pPr>
            <a:r>
              <a:rPr lang="en-US" sz="2000"/>
              <a:t>Further strengthen Little Falls as a healthy community through community wellness and vitality initiatives. </a:t>
            </a:r>
          </a:p>
          <a:p>
            <a:pPr lvl="0">
              <a:spcAft>
                <a:spcPts val="1200"/>
              </a:spcAft>
              <a:buFont typeface="Symbol" panose="05050102010706020507" pitchFamily="18" charset="2"/>
              <a:buChar char=""/>
            </a:pPr>
            <a:r>
              <a:rPr lang="en-US" sz="2000"/>
              <a:t>Further support to development of local foods, local agriculture, and the farmers’ markets.</a:t>
            </a:r>
          </a:p>
          <a:p>
            <a:pPr lvl="0">
              <a:spcAft>
                <a:spcPts val="1200"/>
              </a:spcAft>
              <a:buFont typeface="Symbol" panose="05050102010706020507" pitchFamily="18" charset="2"/>
              <a:buChar char=""/>
            </a:pPr>
            <a:r>
              <a:rPr lang="en-US" sz="2000"/>
              <a:t>Place increased value on the medical care system &amp; services available locally.</a:t>
            </a:r>
          </a:p>
          <a:p>
            <a:pPr lvl="0">
              <a:spcAft>
                <a:spcPts val="1200"/>
              </a:spcAft>
              <a:buFont typeface="Symbol" panose="05050102010706020507" pitchFamily="18" charset="2"/>
              <a:buChar char=""/>
            </a:pPr>
            <a:r>
              <a:rPr lang="en-US" sz="2000"/>
              <a:t>Recognize the importance of bikes and trails, and healthy outdoor as well as winter recreational amenities.</a:t>
            </a:r>
          </a:p>
        </p:txBody>
      </p:sp>
      <p:sp>
        <p:nvSpPr>
          <p:cNvPr id="3" name="Slide Number Placeholder 2">
            <a:extLst>
              <a:ext uri="{FF2B5EF4-FFF2-40B4-BE49-F238E27FC236}">
                <a16:creationId xmlns:a16="http://schemas.microsoft.com/office/drawing/2014/main" id="{20324121-B057-4279-8F82-58211B885020}"/>
              </a:ext>
            </a:extLst>
          </p:cNvPr>
          <p:cNvSpPr>
            <a:spLocks noGrp="1"/>
          </p:cNvSpPr>
          <p:nvPr>
            <p:ph type="sldNum" sz="quarter" idx="12"/>
          </p:nvPr>
        </p:nvSpPr>
        <p:spPr/>
        <p:txBody>
          <a:bodyPr/>
          <a:lstStyle/>
          <a:p>
            <a:fld id="{17E87614-D9ED-4D8F-99DA-9E71424DCBE5}" type="slidenum">
              <a:rPr lang="en-US" smtClean="0"/>
              <a:pPr/>
              <a:t>21</a:t>
            </a:fld>
            <a:endParaRPr lang="en-US"/>
          </a:p>
        </p:txBody>
      </p:sp>
    </p:spTree>
    <p:extLst>
      <p:ext uri="{BB962C8B-B14F-4D97-AF65-F5344CB8AC3E}">
        <p14:creationId xmlns:p14="http://schemas.microsoft.com/office/powerpoint/2010/main" val="370626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D76E95-5C11-4393-A90D-870A45030C78}"/>
              </a:ext>
            </a:extLst>
          </p:cNvPr>
          <p:cNvSpPr>
            <a:spLocks noGrp="1"/>
          </p:cNvSpPr>
          <p:nvPr>
            <p:ph type="title"/>
          </p:nvPr>
        </p:nvSpPr>
        <p:spPr>
          <a:xfrm>
            <a:off x="628650" y="365127"/>
            <a:ext cx="7886700" cy="782636"/>
          </a:xfrm>
        </p:spPr>
        <p:txBody>
          <a:bodyPr/>
          <a:lstStyle/>
          <a:p>
            <a:r>
              <a:rPr lang="en-US" b="1">
                <a:solidFill>
                  <a:schemeClr val="accent2">
                    <a:lumMod val="75000"/>
                  </a:schemeClr>
                </a:solidFill>
              </a:rPr>
              <a:t>THANK YOU!</a:t>
            </a:r>
          </a:p>
        </p:txBody>
      </p:sp>
      <p:sp>
        <p:nvSpPr>
          <p:cNvPr id="8" name="Content Placeholder 7">
            <a:extLst>
              <a:ext uri="{FF2B5EF4-FFF2-40B4-BE49-F238E27FC236}">
                <a16:creationId xmlns:a16="http://schemas.microsoft.com/office/drawing/2014/main" id="{DFB609D2-ADB3-47B0-86CE-CD1B6C343D9D}"/>
              </a:ext>
            </a:extLst>
          </p:cNvPr>
          <p:cNvSpPr>
            <a:spLocks noGrp="1"/>
          </p:cNvSpPr>
          <p:nvPr>
            <p:ph idx="1"/>
          </p:nvPr>
        </p:nvSpPr>
        <p:spPr>
          <a:xfrm>
            <a:off x="628650" y="1147763"/>
            <a:ext cx="7886700" cy="3471862"/>
          </a:xfrm>
        </p:spPr>
        <p:txBody>
          <a:bodyPr>
            <a:normAutofit fontScale="70000" lnSpcReduction="20000"/>
          </a:bodyPr>
          <a:lstStyle/>
          <a:p>
            <a:pPr>
              <a:lnSpc>
                <a:spcPct val="120000"/>
              </a:lnSpc>
              <a:spcBef>
                <a:spcPts val="0"/>
              </a:spcBef>
            </a:pPr>
            <a:r>
              <a:rPr lang="en-US" b="1"/>
              <a:t>Thank you to the residents of 56345.  </a:t>
            </a:r>
            <a:r>
              <a:rPr lang="en-US"/>
              <a:t>The thoughtful, passionate desire to be a part of making a difference in our community has been overwhelming.</a:t>
            </a:r>
          </a:p>
          <a:p>
            <a:pPr marL="0" indent="0">
              <a:lnSpc>
                <a:spcPct val="120000"/>
              </a:lnSpc>
              <a:spcBef>
                <a:spcPts val="0"/>
              </a:spcBef>
              <a:buNone/>
            </a:pPr>
            <a:endParaRPr lang="en-US"/>
          </a:p>
          <a:p>
            <a:pPr>
              <a:lnSpc>
                <a:spcPct val="120000"/>
              </a:lnSpc>
              <a:spcBef>
                <a:spcPts val="0"/>
              </a:spcBef>
            </a:pPr>
            <a:r>
              <a:rPr lang="en-US" b="1"/>
              <a:t>Thank you to the </a:t>
            </a:r>
            <a:r>
              <a:rPr lang="en-US" b="1" err="1"/>
              <a:t>OurTown</a:t>
            </a:r>
            <a:r>
              <a:rPr lang="en-US" b="1"/>
              <a:t> 56345 Steering Committee.  </a:t>
            </a:r>
            <a:r>
              <a:rPr lang="en-US"/>
              <a:t>It’s leadership, considering all aspects of this process, and as well engagement in the community interview and focus group process is gratefully acknowledged.</a:t>
            </a:r>
          </a:p>
          <a:p>
            <a:pPr>
              <a:lnSpc>
                <a:spcPct val="120000"/>
              </a:lnSpc>
              <a:spcBef>
                <a:spcPts val="0"/>
              </a:spcBef>
            </a:pPr>
            <a:endParaRPr lang="en-US"/>
          </a:p>
          <a:p>
            <a:pPr>
              <a:lnSpc>
                <a:spcPct val="120000"/>
              </a:lnSpc>
              <a:spcBef>
                <a:spcPts val="0"/>
              </a:spcBef>
            </a:pPr>
            <a:r>
              <a:rPr lang="en-US" b="1"/>
              <a:t>Thank you to our generous funders </a:t>
            </a:r>
            <a:r>
              <a:rPr lang="en-US"/>
              <a:t>for their support in making this process possible.</a:t>
            </a:r>
          </a:p>
          <a:p>
            <a:endParaRPr lang="en-US"/>
          </a:p>
        </p:txBody>
      </p:sp>
      <p:sp>
        <p:nvSpPr>
          <p:cNvPr id="5" name="Rectangle 2">
            <a:extLst>
              <a:ext uri="{FF2B5EF4-FFF2-40B4-BE49-F238E27FC236}">
                <a16:creationId xmlns:a16="http://schemas.microsoft.com/office/drawing/2014/main" id="{36BF1A1C-2822-44AF-824F-C473680F236E}"/>
              </a:ext>
            </a:extLst>
          </p:cNvPr>
          <p:cNvSpPr>
            <a:spLocks noChangeArrowheads="1"/>
          </p:cNvSpPr>
          <p:nvPr/>
        </p:nvSpPr>
        <p:spPr bwMode="auto">
          <a:xfrm>
            <a:off x="1509713" y="3305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0" numCol="1" anchor="ctr" anchorCtr="0" compatLnSpc="1">
            <a:prstTxWarp prst="textNoShape">
              <a:avLst/>
            </a:prstTxWarp>
            <a:spAutoFit/>
          </a:bodyPr>
          <a:lstStyle/>
          <a:p>
            <a:endParaRPr lang="en-US"/>
          </a:p>
        </p:txBody>
      </p:sp>
      <p:pic>
        <p:nvPicPr>
          <p:cNvPr id="4097" name="Picture 11">
            <a:extLst>
              <a:ext uri="{FF2B5EF4-FFF2-40B4-BE49-F238E27FC236}">
                <a16:creationId xmlns:a16="http://schemas.microsoft.com/office/drawing/2014/main" id="{1A63D5B1-A05D-42AC-854B-083C9A6DE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738687"/>
            <a:ext cx="6400800" cy="21193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1CC9862-1B3A-49DB-86C5-4BA9B780E612}"/>
              </a:ext>
            </a:extLst>
          </p:cNvPr>
          <p:cNvSpPr>
            <a:spLocks noGrp="1"/>
          </p:cNvSpPr>
          <p:nvPr>
            <p:ph type="sldNum" sz="quarter" idx="12"/>
          </p:nvPr>
        </p:nvSpPr>
        <p:spPr/>
        <p:txBody>
          <a:bodyPr/>
          <a:lstStyle/>
          <a:p>
            <a:fld id="{17E87614-D9ED-4D8F-99DA-9E71424DCBE5}" type="slidenum">
              <a:rPr lang="en-US" smtClean="0"/>
              <a:pPr/>
              <a:t>22</a:t>
            </a:fld>
            <a:endParaRPr lang="en-US"/>
          </a:p>
        </p:txBody>
      </p:sp>
    </p:spTree>
    <p:extLst>
      <p:ext uri="{BB962C8B-B14F-4D97-AF65-F5344CB8AC3E}">
        <p14:creationId xmlns:p14="http://schemas.microsoft.com/office/powerpoint/2010/main" val="229482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FF7F2-469D-4BBC-B531-E51CF2CA6FA8}"/>
              </a:ext>
            </a:extLst>
          </p:cNvPr>
          <p:cNvSpPr>
            <a:spLocks noGrp="1"/>
          </p:cNvSpPr>
          <p:nvPr>
            <p:ph type="title"/>
          </p:nvPr>
        </p:nvSpPr>
        <p:spPr>
          <a:xfrm>
            <a:off x="581025" y="2571752"/>
            <a:ext cx="7886700" cy="2895597"/>
          </a:xfrm>
        </p:spPr>
        <p:txBody>
          <a:bodyPr>
            <a:normAutofit fontScale="90000"/>
          </a:bodyPr>
          <a:lstStyle/>
          <a:p>
            <a:r>
              <a:rPr lang="en-US" sz="4800" b="1">
                <a:solidFill>
                  <a:srgbClr val="FF0000"/>
                </a:solidFill>
              </a:rPr>
              <a:t>QUESTIONS?</a:t>
            </a:r>
            <a:br>
              <a:rPr lang="en-US" sz="4800"/>
            </a:br>
            <a:br>
              <a:rPr lang="en-US" sz="4800"/>
            </a:br>
            <a:r>
              <a:rPr lang="en-US" sz="4000"/>
              <a:t>Thank you. </a:t>
            </a:r>
            <a:br>
              <a:rPr lang="en-US" sz="4000"/>
            </a:br>
            <a:r>
              <a:rPr lang="en-US" sz="4000"/>
              <a:t>We appreciate the time to share this important community work.</a:t>
            </a:r>
          </a:p>
        </p:txBody>
      </p:sp>
      <p:sp>
        <p:nvSpPr>
          <p:cNvPr id="2" name="Slide Number Placeholder 1">
            <a:extLst>
              <a:ext uri="{FF2B5EF4-FFF2-40B4-BE49-F238E27FC236}">
                <a16:creationId xmlns:a16="http://schemas.microsoft.com/office/drawing/2014/main" id="{1DB535D0-3758-4B51-9EDB-DA2110C3F672}"/>
              </a:ext>
            </a:extLst>
          </p:cNvPr>
          <p:cNvSpPr>
            <a:spLocks noGrp="1"/>
          </p:cNvSpPr>
          <p:nvPr>
            <p:ph type="sldNum" sz="quarter" idx="12"/>
          </p:nvPr>
        </p:nvSpPr>
        <p:spPr/>
        <p:txBody>
          <a:bodyPr/>
          <a:lstStyle/>
          <a:p>
            <a:fld id="{17E87614-D9ED-4D8F-99DA-9E71424DCBE5}" type="slidenum">
              <a:rPr lang="en-US" smtClean="0"/>
              <a:pPr/>
              <a:t>23</a:t>
            </a:fld>
            <a:endParaRPr lang="en-US"/>
          </a:p>
        </p:txBody>
      </p:sp>
    </p:spTree>
    <p:extLst>
      <p:ext uri="{BB962C8B-B14F-4D97-AF65-F5344CB8AC3E}">
        <p14:creationId xmlns:p14="http://schemas.microsoft.com/office/powerpoint/2010/main" val="234446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85B427-7994-4BDB-82CB-3638FE44C6BE}"/>
              </a:ext>
            </a:extLst>
          </p:cNvPr>
          <p:cNvSpPr>
            <a:spLocks noGrp="1"/>
          </p:cNvSpPr>
          <p:nvPr>
            <p:ph type="title"/>
          </p:nvPr>
        </p:nvSpPr>
        <p:spPr>
          <a:xfrm>
            <a:off x="630237" y="457200"/>
            <a:ext cx="3603929" cy="3448144"/>
          </a:xfrm>
        </p:spPr>
        <p:txBody>
          <a:bodyPr>
            <a:noAutofit/>
          </a:bodyPr>
          <a:lstStyle/>
          <a:p>
            <a:r>
              <a:rPr lang="en-US" altLang="en-US" sz="4800">
                <a:solidFill>
                  <a:schemeClr val="accent2">
                    <a:lumMod val="75000"/>
                  </a:schemeClr>
                </a:solidFill>
                <a:latin typeface="Calibri" panose="020F0502020204030204" pitchFamily="34" charset="0"/>
                <a:cs typeface="Times New Roman" panose="02020603050405020304" pitchFamily="18" charset="0"/>
              </a:rPr>
              <a:t>Six Strategic Priorities aligned with                our guiding principles</a:t>
            </a:r>
            <a:endParaRPr lang="en-US" sz="4800">
              <a:solidFill>
                <a:schemeClr val="accent2">
                  <a:lumMod val="75000"/>
                </a:schemeClr>
              </a:solidFill>
            </a:endParaRPr>
          </a:p>
        </p:txBody>
      </p:sp>
      <p:sp>
        <p:nvSpPr>
          <p:cNvPr id="9" name="Text Placeholder 8">
            <a:extLst>
              <a:ext uri="{FF2B5EF4-FFF2-40B4-BE49-F238E27FC236}">
                <a16:creationId xmlns:a16="http://schemas.microsoft.com/office/drawing/2014/main" id="{78B2D866-C1C8-42BB-873B-9CA27500F544}"/>
              </a:ext>
            </a:extLst>
          </p:cNvPr>
          <p:cNvSpPr>
            <a:spLocks noGrp="1"/>
          </p:cNvSpPr>
          <p:nvPr>
            <p:ph type="body" sz="half" idx="2"/>
          </p:nvPr>
        </p:nvSpPr>
        <p:spPr>
          <a:xfrm>
            <a:off x="630238" y="2292757"/>
            <a:ext cx="3302132" cy="3743183"/>
          </a:xfrm>
        </p:spPr>
        <p:txBody>
          <a:bodyPr>
            <a:normAutofit/>
          </a:bodyPr>
          <a:lstStyle/>
          <a:p>
            <a:pPr>
              <a:lnSpc>
                <a:spcPct val="100000"/>
              </a:lnSpc>
              <a:spcBef>
                <a:spcPts val="0"/>
              </a:spcBef>
            </a:pPr>
            <a:r>
              <a:rPr lang="en-US" altLang="en-US">
                <a:latin typeface="Calibri" panose="020F0502020204030204" pitchFamily="34" charset="0"/>
                <a:ea typeface="Calibri" panose="020F0502020204030204" pitchFamily="34" charset="0"/>
                <a:cs typeface="Times New Roman" panose="02020603050405020304" pitchFamily="18" charset="0"/>
              </a:rPr>
              <a:t> </a:t>
            </a:r>
            <a:endParaRPr lang="en-US" altLang="en-US">
              <a:latin typeface="Arial" panose="020B0604020202020204" pitchFamily="34" charset="0"/>
            </a:endParaRPr>
          </a:p>
          <a:p>
            <a:endParaRPr lang="en-US"/>
          </a:p>
        </p:txBody>
      </p:sp>
      <p:graphicFrame>
        <p:nvGraphicFramePr>
          <p:cNvPr id="10" name="Diagram 9">
            <a:extLst>
              <a:ext uri="{FF2B5EF4-FFF2-40B4-BE49-F238E27FC236}">
                <a16:creationId xmlns:a16="http://schemas.microsoft.com/office/drawing/2014/main" id="{B5247878-4B90-4947-BA80-DAB5CCC85A55}"/>
              </a:ext>
            </a:extLst>
          </p:cNvPr>
          <p:cNvGraphicFramePr/>
          <p:nvPr/>
        </p:nvGraphicFramePr>
        <p:xfrm>
          <a:off x="3819760" y="457200"/>
          <a:ext cx="4225158" cy="5871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23F6AD4-F6D3-42AF-B58E-F182F06E1DE8}"/>
              </a:ext>
            </a:extLst>
          </p:cNvPr>
          <p:cNvSpPr>
            <a:spLocks noGrp="1"/>
          </p:cNvSpPr>
          <p:nvPr>
            <p:ph type="sldNum" sz="quarter" idx="12"/>
          </p:nvPr>
        </p:nvSpPr>
        <p:spPr/>
        <p:txBody>
          <a:bodyPr/>
          <a:lstStyle/>
          <a:p>
            <a:fld id="{8D8B2931-8932-44B5-8091-550F19C94FCD}" type="slidenum">
              <a:rPr lang="en-US" smtClean="0"/>
              <a:pPr/>
              <a:t>3</a:t>
            </a:fld>
            <a:endParaRPr lang="en-US"/>
          </a:p>
        </p:txBody>
      </p:sp>
    </p:spTree>
    <p:extLst>
      <p:ext uri="{BB962C8B-B14F-4D97-AF65-F5344CB8AC3E}">
        <p14:creationId xmlns:p14="http://schemas.microsoft.com/office/powerpoint/2010/main" val="113747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2027775" cy="1600200"/>
          </a:xfrm>
        </p:spPr>
        <p:txBody>
          <a:bodyPr/>
          <a:lstStyle/>
          <a:p>
            <a:r>
              <a:rPr lang="en-US" b="1" i="1"/>
              <a:t>We value our children</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7888" b="7888"/>
          <a:stretch>
            <a:fillRect/>
          </a:stretch>
        </p:blipFill>
        <p:spPr>
          <a:xfrm>
            <a:off x="2657616" y="1"/>
            <a:ext cx="6543481" cy="6889056"/>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057400"/>
            <a:ext cx="2027775" cy="1091199"/>
          </a:xfrm>
        </p:spPr>
        <p:txBody>
          <a:bodyPr/>
          <a:lstStyle/>
          <a:p>
            <a:r>
              <a:rPr lang="en-US"/>
              <a:t>We seek to be a community that is a good place to raise a family.</a:t>
            </a:r>
          </a:p>
        </p:txBody>
      </p:sp>
      <p:sp>
        <p:nvSpPr>
          <p:cNvPr id="9" name="Title 3">
            <a:extLst>
              <a:ext uri="{FF2B5EF4-FFF2-40B4-BE49-F238E27FC236}">
                <a16:creationId xmlns:a16="http://schemas.microsoft.com/office/drawing/2014/main" id="{BC02E9F5-F9FD-48A3-B52D-8072E512A8DB}"/>
              </a:ext>
            </a:extLst>
          </p:cNvPr>
          <p:cNvSpPr txBox="1">
            <a:spLocks/>
          </p:cNvSpPr>
          <p:nvPr/>
        </p:nvSpPr>
        <p:spPr>
          <a:xfrm>
            <a:off x="575787" y="3087040"/>
            <a:ext cx="2027775" cy="20570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a:p>
        </p:txBody>
      </p:sp>
      <p:sp>
        <p:nvSpPr>
          <p:cNvPr id="2" name="Slide Number Placeholder 1">
            <a:extLst>
              <a:ext uri="{FF2B5EF4-FFF2-40B4-BE49-F238E27FC236}">
                <a16:creationId xmlns:a16="http://schemas.microsoft.com/office/drawing/2014/main" id="{F9F3E579-DDB0-4B81-9A41-C81F0DE7FA34}"/>
              </a:ext>
            </a:extLst>
          </p:cNvPr>
          <p:cNvSpPr>
            <a:spLocks noGrp="1"/>
          </p:cNvSpPr>
          <p:nvPr>
            <p:ph type="sldNum" sz="quarter" idx="12"/>
          </p:nvPr>
        </p:nvSpPr>
        <p:spPr/>
        <p:txBody>
          <a:bodyPr/>
          <a:lstStyle/>
          <a:p>
            <a:fld id="{17E87614-D9ED-4D8F-99DA-9E71424DCBE5}" type="slidenum">
              <a:rPr lang="en-US" smtClean="0"/>
              <a:pPr/>
              <a:t>4</a:t>
            </a:fld>
            <a:endParaRPr lang="en-US"/>
          </a:p>
        </p:txBody>
      </p:sp>
    </p:spTree>
    <p:extLst>
      <p:ext uri="{BB962C8B-B14F-4D97-AF65-F5344CB8AC3E}">
        <p14:creationId xmlns:p14="http://schemas.microsoft.com/office/powerpoint/2010/main" val="177521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0" y="457200"/>
            <a:ext cx="2982715" cy="1600200"/>
          </a:xfrm>
        </p:spPr>
        <p:txBody>
          <a:bodyPr>
            <a:normAutofit fontScale="90000"/>
          </a:bodyPr>
          <a:lstStyle/>
          <a:p>
            <a:r>
              <a:rPr lang="en-US" b="1" i="1"/>
              <a:t>We envision a ‘Next Generation’ community</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28555" r="24860"/>
          <a:stretch/>
        </p:blipFill>
        <p:spPr>
          <a:xfrm>
            <a:off x="3396342" y="0"/>
            <a:ext cx="5747657" cy="6858000"/>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057400"/>
            <a:ext cx="2698935" cy="3811588"/>
          </a:xfrm>
        </p:spPr>
        <p:txBody>
          <a:bodyPr/>
          <a:lstStyle/>
          <a:p>
            <a:r>
              <a:rPr lang="en-US"/>
              <a:t>If we are successful we will support our children and youth with strong schools, more amenities such as a community center and healthy choices for out of school time.</a:t>
            </a:r>
          </a:p>
        </p:txBody>
      </p:sp>
      <p:sp>
        <p:nvSpPr>
          <p:cNvPr id="2" name="Slide Number Placeholder 1">
            <a:extLst>
              <a:ext uri="{FF2B5EF4-FFF2-40B4-BE49-F238E27FC236}">
                <a16:creationId xmlns:a16="http://schemas.microsoft.com/office/drawing/2014/main" id="{6C0EA9AF-C0CB-451C-9D07-F282EEAAFAFB}"/>
              </a:ext>
            </a:extLst>
          </p:cNvPr>
          <p:cNvSpPr>
            <a:spLocks noGrp="1"/>
          </p:cNvSpPr>
          <p:nvPr>
            <p:ph type="sldNum" sz="quarter" idx="12"/>
          </p:nvPr>
        </p:nvSpPr>
        <p:spPr/>
        <p:txBody>
          <a:bodyPr/>
          <a:lstStyle/>
          <a:p>
            <a:fld id="{17E87614-D9ED-4D8F-99DA-9E71424DCBE5}" type="slidenum">
              <a:rPr lang="en-US" smtClean="0"/>
              <a:pPr/>
              <a:t>5</a:t>
            </a:fld>
            <a:endParaRPr lang="en-US"/>
          </a:p>
        </p:txBody>
      </p:sp>
    </p:spTree>
    <p:extLst>
      <p:ext uri="{BB962C8B-B14F-4D97-AF65-F5344CB8AC3E}">
        <p14:creationId xmlns:p14="http://schemas.microsoft.com/office/powerpoint/2010/main" val="347656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0" y="39978"/>
            <a:ext cx="2766502" cy="1600200"/>
          </a:xfrm>
        </p:spPr>
        <p:txBody>
          <a:bodyPr>
            <a:normAutofit/>
          </a:bodyPr>
          <a:lstStyle/>
          <a:p>
            <a:r>
              <a:rPr lang="en-US" b="1" i="1"/>
              <a:t>We act in support of the next generation</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31270"/>
          <a:stretch/>
        </p:blipFill>
        <p:spPr>
          <a:xfrm>
            <a:off x="3645439" y="840078"/>
            <a:ext cx="5498561" cy="5351293"/>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1680157"/>
            <a:ext cx="2698935" cy="4337766"/>
          </a:xfrm>
        </p:spPr>
        <p:txBody>
          <a:bodyPr>
            <a:normAutofit fontScale="77500" lnSpcReduction="20000"/>
          </a:bodyPr>
          <a:lstStyle/>
          <a:p>
            <a:pPr lvl="0">
              <a:lnSpc>
                <a:spcPct val="120000"/>
              </a:lnSpc>
            </a:pPr>
            <a:r>
              <a:rPr lang="en-US" sz="2000"/>
              <a:t>The community emphasized the importance of initiatives that nurture our children and youth, such as</a:t>
            </a:r>
          </a:p>
          <a:p>
            <a:pPr>
              <a:lnSpc>
                <a:spcPct val="120000"/>
              </a:lnSpc>
              <a:buFont typeface="Symbol" panose="05050102010706020507" pitchFamily="18" charset="2"/>
              <a:buChar char=""/>
            </a:pPr>
            <a:r>
              <a:rPr lang="en-US" sz="2200"/>
              <a:t>Strong schools</a:t>
            </a:r>
          </a:p>
          <a:p>
            <a:pPr>
              <a:lnSpc>
                <a:spcPct val="120000"/>
              </a:lnSpc>
              <a:buFont typeface="Symbol" panose="05050102010706020507" pitchFamily="18" charset="2"/>
              <a:buChar char=""/>
            </a:pPr>
            <a:r>
              <a:rPr lang="en-US" sz="2200"/>
              <a:t>More community facilities and other amenities that provide healthy choices for youth, especially teens</a:t>
            </a:r>
          </a:p>
          <a:p>
            <a:pPr>
              <a:lnSpc>
                <a:spcPct val="120000"/>
              </a:lnSpc>
              <a:buFont typeface="Symbol" panose="05050102010706020507" pitchFamily="18" charset="2"/>
              <a:buChar char=""/>
            </a:pPr>
            <a:r>
              <a:rPr lang="en-US" sz="2200"/>
              <a:t>Supports key to families with young children</a:t>
            </a:r>
          </a:p>
          <a:p>
            <a:pPr>
              <a:lnSpc>
                <a:spcPct val="120000"/>
              </a:lnSpc>
              <a:buFont typeface="Symbol" panose="05050102010706020507" pitchFamily="18" charset="2"/>
              <a:buChar char=""/>
            </a:pPr>
            <a:r>
              <a:rPr lang="en-US" sz="2200"/>
              <a:t>Promotion of health and wellness assets.</a:t>
            </a:r>
          </a:p>
        </p:txBody>
      </p:sp>
      <p:sp>
        <p:nvSpPr>
          <p:cNvPr id="2" name="Slide Number Placeholder 1">
            <a:extLst>
              <a:ext uri="{FF2B5EF4-FFF2-40B4-BE49-F238E27FC236}">
                <a16:creationId xmlns:a16="http://schemas.microsoft.com/office/drawing/2014/main" id="{7703E458-12CF-450F-8A33-291758AE7ABA}"/>
              </a:ext>
            </a:extLst>
          </p:cNvPr>
          <p:cNvSpPr>
            <a:spLocks noGrp="1"/>
          </p:cNvSpPr>
          <p:nvPr>
            <p:ph type="sldNum" sz="quarter" idx="12"/>
          </p:nvPr>
        </p:nvSpPr>
        <p:spPr/>
        <p:txBody>
          <a:bodyPr/>
          <a:lstStyle/>
          <a:p>
            <a:fld id="{17E87614-D9ED-4D8F-99DA-9E71424DCBE5}" type="slidenum">
              <a:rPr lang="en-US" smtClean="0"/>
              <a:pPr/>
              <a:t>6</a:t>
            </a:fld>
            <a:endParaRPr lang="en-US"/>
          </a:p>
        </p:txBody>
      </p:sp>
    </p:spTree>
    <p:extLst>
      <p:ext uri="{BB962C8B-B14F-4D97-AF65-F5344CB8AC3E}">
        <p14:creationId xmlns:p14="http://schemas.microsoft.com/office/powerpoint/2010/main" val="86694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0" y="457200"/>
            <a:ext cx="2716119" cy="1600200"/>
          </a:xfrm>
        </p:spPr>
        <p:txBody>
          <a:bodyPr>
            <a:normAutofit fontScale="90000"/>
          </a:bodyPr>
          <a:lstStyle/>
          <a:p>
            <a:r>
              <a:rPr lang="en-US" b="1" i="1"/>
              <a:t>We value and respect our natural resources</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p:blipFill>
        <p:spPr>
          <a:xfrm>
            <a:off x="3345960" y="-841663"/>
            <a:ext cx="5798040" cy="7730720"/>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057400"/>
            <a:ext cx="2316059" cy="3811588"/>
          </a:xfrm>
        </p:spPr>
        <p:txBody>
          <a:bodyPr/>
          <a:lstStyle/>
          <a:p>
            <a:r>
              <a:rPr lang="en-US"/>
              <a:t>We seek to protect our environment.</a:t>
            </a:r>
          </a:p>
        </p:txBody>
      </p:sp>
      <p:sp>
        <p:nvSpPr>
          <p:cNvPr id="2" name="Slide Number Placeholder 1">
            <a:extLst>
              <a:ext uri="{FF2B5EF4-FFF2-40B4-BE49-F238E27FC236}">
                <a16:creationId xmlns:a16="http://schemas.microsoft.com/office/drawing/2014/main" id="{770493F0-BEFE-4F14-83B0-C223BC09D9BE}"/>
              </a:ext>
            </a:extLst>
          </p:cNvPr>
          <p:cNvSpPr>
            <a:spLocks noGrp="1"/>
          </p:cNvSpPr>
          <p:nvPr>
            <p:ph type="sldNum" sz="quarter" idx="12"/>
          </p:nvPr>
        </p:nvSpPr>
        <p:spPr/>
        <p:txBody>
          <a:bodyPr/>
          <a:lstStyle/>
          <a:p>
            <a:fld id="{17E87614-D9ED-4D8F-99DA-9E71424DCBE5}" type="slidenum">
              <a:rPr lang="en-US" smtClean="0"/>
              <a:pPr/>
              <a:t>7</a:t>
            </a:fld>
            <a:endParaRPr lang="en-US"/>
          </a:p>
        </p:txBody>
      </p:sp>
    </p:spTree>
    <p:extLst>
      <p:ext uri="{BB962C8B-B14F-4D97-AF65-F5344CB8AC3E}">
        <p14:creationId xmlns:p14="http://schemas.microsoft.com/office/powerpoint/2010/main" val="324239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0" y="457200"/>
            <a:ext cx="4464673" cy="916652"/>
          </a:xfrm>
        </p:spPr>
        <p:txBody>
          <a:bodyPr>
            <a:normAutofit fontScale="90000"/>
          </a:bodyPr>
          <a:lstStyle/>
          <a:p>
            <a:r>
              <a:rPr lang="en-US" b="1" i="1"/>
              <a:t>We act to protect our natural resources</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5249982" y="0"/>
            <a:ext cx="3857625" cy="6858000"/>
          </a:xfrm>
        </p:spPr>
      </p:pic>
      <p:sp>
        <p:nvSpPr>
          <p:cNvPr id="5" name="Rectangle 4">
            <a:extLst>
              <a:ext uri="{FF2B5EF4-FFF2-40B4-BE49-F238E27FC236}">
                <a16:creationId xmlns:a16="http://schemas.microsoft.com/office/drawing/2014/main" id="{52ECD97E-866C-4517-964B-1E3A03C3AB69}"/>
              </a:ext>
            </a:extLst>
          </p:cNvPr>
          <p:cNvSpPr/>
          <p:nvPr/>
        </p:nvSpPr>
        <p:spPr>
          <a:xfrm>
            <a:off x="557048" y="1478956"/>
            <a:ext cx="4692934" cy="4401205"/>
          </a:xfrm>
          <a:prstGeom prst="rect">
            <a:avLst/>
          </a:prstGeom>
        </p:spPr>
        <p:txBody>
          <a:bodyPr wrap="square">
            <a:spAutoFit/>
          </a:bodyPr>
          <a:lstStyle/>
          <a:p>
            <a:pPr>
              <a:spcAft>
                <a:spcPts val="1200"/>
              </a:spcAft>
            </a:pPr>
            <a:r>
              <a:rPr lang="en-US" sz="2000"/>
              <a:t>The community emphasized that we</a:t>
            </a:r>
          </a:p>
          <a:p>
            <a:pPr lvl="0">
              <a:spcAft>
                <a:spcPts val="1200"/>
              </a:spcAft>
              <a:buFont typeface="Symbol" panose="05050102010706020507" pitchFamily="18" charset="2"/>
              <a:buChar char=""/>
            </a:pPr>
            <a:r>
              <a:rPr lang="en-US" sz="2000"/>
              <a:t>Strive to preserve and protect our natural resources, especially our most important resource, the Mississippi River. </a:t>
            </a:r>
          </a:p>
          <a:p>
            <a:pPr lvl="0">
              <a:spcAft>
                <a:spcPts val="1200"/>
              </a:spcAft>
              <a:buFont typeface="Symbol" panose="05050102010706020507" pitchFamily="18" charset="2"/>
              <a:buChar char=""/>
            </a:pPr>
            <a:r>
              <a:rPr lang="en-US" sz="2000"/>
              <a:t>Become known as a River City with a waterfront destination.</a:t>
            </a:r>
          </a:p>
          <a:p>
            <a:pPr lvl="0">
              <a:spcAft>
                <a:spcPts val="1200"/>
              </a:spcAft>
              <a:buFont typeface="Symbol" panose="05050102010706020507" pitchFamily="18" charset="2"/>
              <a:buChar char=""/>
            </a:pPr>
            <a:r>
              <a:rPr lang="en-US" sz="2000"/>
              <a:t>Work with County, DNR, and Camp Ripley in advancing plans to protect all regional natural resources.</a:t>
            </a:r>
          </a:p>
          <a:p>
            <a:pPr lvl="0">
              <a:spcAft>
                <a:spcPts val="1200"/>
              </a:spcAft>
              <a:buFont typeface="Symbol" panose="05050102010706020507" pitchFamily="18" charset="2"/>
              <a:buChar char=""/>
            </a:pPr>
            <a:r>
              <a:rPr lang="en-US" sz="2000"/>
              <a:t>Support bikes and trails, and the region as a crossroads in the growing Minnesota trails network.</a:t>
            </a:r>
          </a:p>
        </p:txBody>
      </p:sp>
      <p:sp>
        <p:nvSpPr>
          <p:cNvPr id="7" name="Slide Number Placeholder 6">
            <a:extLst>
              <a:ext uri="{FF2B5EF4-FFF2-40B4-BE49-F238E27FC236}">
                <a16:creationId xmlns:a16="http://schemas.microsoft.com/office/drawing/2014/main" id="{EF9FEF97-56D6-421D-9469-64D67E0B270F}"/>
              </a:ext>
            </a:extLst>
          </p:cNvPr>
          <p:cNvSpPr>
            <a:spLocks noGrp="1"/>
          </p:cNvSpPr>
          <p:nvPr>
            <p:ph type="sldNum" sz="quarter" idx="12"/>
          </p:nvPr>
        </p:nvSpPr>
        <p:spPr/>
        <p:txBody>
          <a:bodyPr/>
          <a:lstStyle/>
          <a:p>
            <a:fld id="{17E87614-D9ED-4D8F-99DA-9E71424DCBE5}" type="slidenum">
              <a:rPr lang="en-US" smtClean="0"/>
              <a:pPr/>
              <a:t>8</a:t>
            </a:fld>
            <a:endParaRPr lang="en-US"/>
          </a:p>
        </p:txBody>
      </p:sp>
    </p:spTree>
    <p:extLst>
      <p:ext uri="{BB962C8B-B14F-4D97-AF65-F5344CB8AC3E}">
        <p14:creationId xmlns:p14="http://schemas.microsoft.com/office/powerpoint/2010/main" val="306350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530FC-A4E2-4991-9FC3-75E77329AB0F}"/>
              </a:ext>
            </a:extLst>
          </p:cNvPr>
          <p:cNvSpPr>
            <a:spLocks noGrp="1"/>
          </p:cNvSpPr>
          <p:nvPr>
            <p:ph type="title"/>
          </p:nvPr>
        </p:nvSpPr>
        <p:spPr>
          <a:xfrm>
            <a:off x="629841" y="457200"/>
            <a:ext cx="2027775" cy="1600200"/>
          </a:xfrm>
        </p:spPr>
        <p:txBody>
          <a:bodyPr>
            <a:normAutofit fontScale="90000"/>
          </a:bodyPr>
          <a:lstStyle/>
          <a:p>
            <a:r>
              <a:rPr lang="en-US" b="1" i="1"/>
              <a:t>We envision becoming known as ‘River City’ </a:t>
            </a:r>
            <a:endParaRPr lang="en-US"/>
          </a:p>
        </p:txBody>
      </p:sp>
      <p:pic>
        <p:nvPicPr>
          <p:cNvPr id="8" name="Picture Placeholder 7">
            <a:extLst>
              <a:ext uri="{FF2B5EF4-FFF2-40B4-BE49-F238E27FC236}">
                <a16:creationId xmlns:a16="http://schemas.microsoft.com/office/drawing/2014/main" id="{46C787F8-D1F6-4EBB-BF2E-0273C8C3A9C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6039" r="22847"/>
          <a:stretch/>
        </p:blipFill>
        <p:spPr>
          <a:xfrm>
            <a:off x="2772186" y="0"/>
            <a:ext cx="6371814" cy="6858000"/>
          </a:xfrm>
        </p:spPr>
      </p:pic>
      <p:sp>
        <p:nvSpPr>
          <p:cNvPr id="6" name="Text Placeholder 5">
            <a:extLst>
              <a:ext uri="{FF2B5EF4-FFF2-40B4-BE49-F238E27FC236}">
                <a16:creationId xmlns:a16="http://schemas.microsoft.com/office/drawing/2014/main" id="{8F068BED-1407-4AB8-B5F3-73A19C1D489E}"/>
              </a:ext>
            </a:extLst>
          </p:cNvPr>
          <p:cNvSpPr>
            <a:spLocks noGrp="1"/>
          </p:cNvSpPr>
          <p:nvPr>
            <p:ph type="body" sz="half" idx="2"/>
          </p:nvPr>
        </p:nvSpPr>
        <p:spPr>
          <a:xfrm>
            <a:off x="629841" y="2057400"/>
            <a:ext cx="2027775" cy="3811588"/>
          </a:xfrm>
        </p:spPr>
        <p:txBody>
          <a:bodyPr/>
          <a:lstStyle/>
          <a:p>
            <a:r>
              <a:rPr lang="en-US"/>
              <a:t>If we are successful we will be a city with a waterfront, local foods, and artistic amenities that invite others to enjoy Little Falls as a destination.  </a:t>
            </a:r>
          </a:p>
          <a:p>
            <a:r>
              <a:rPr lang="en-US"/>
              <a:t>We will respect, value and maintain our natural resources.</a:t>
            </a:r>
          </a:p>
        </p:txBody>
      </p:sp>
      <p:sp>
        <p:nvSpPr>
          <p:cNvPr id="2" name="Slide Number Placeholder 1">
            <a:extLst>
              <a:ext uri="{FF2B5EF4-FFF2-40B4-BE49-F238E27FC236}">
                <a16:creationId xmlns:a16="http://schemas.microsoft.com/office/drawing/2014/main" id="{906DB12F-44C2-43DB-A5ED-5AB81E44C5FA}"/>
              </a:ext>
            </a:extLst>
          </p:cNvPr>
          <p:cNvSpPr>
            <a:spLocks noGrp="1"/>
          </p:cNvSpPr>
          <p:nvPr>
            <p:ph type="sldNum" sz="quarter" idx="12"/>
          </p:nvPr>
        </p:nvSpPr>
        <p:spPr/>
        <p:txBody>
          <a:bodyPr/>
          <a:lstStyle/>
          <a:p>
            <a:fld id="{17E87614-D9ED-4D8F-99DA-9E71424DCBE5}" type="slidenum">
              <a:rPr lang="en-US" smtClean="0"/>
              <a:pPr/>
              <a:t>9</a:t>
            </a:fld>
            <a:endParaRPr lang="en-US"/>
          </a:p>
        </p:txBody>
      </p:sp>
    </p:spTree>
    <p:extLst>
      <p:ext uri="{BB962C8B-B14F-4D97-AF65-F5344CB8AC3E}">
        <p14:creationId xmlns:p14="http://schemas.microsoft.com/office/powerpoint/2010/main" val="3045470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833D362E519B4FA55AB405B1935F34" ma:contentTypeVersion="13" ma:contentTypeDescription="Create a new document." ma:contentTypeScope="" ma:versionID="c20ba0d3b68f6f15bb8c84acbb2afab4">
  <xsd:schema xmlns:xsd="http://www.w3.org/2001/XMLSchema" xmlns:xs="http://www.w3.org/2001/XMLSchema" xmlns:p="http://schemas.microsoft.com/office/2006/metadata/properties" xmlns:ns3="ac9b88a0-7292-45dc-af8b-d043b78074d5" xmlns:ns4="f4bf71e9-6239-40e4-8623-d728e4492745" targetNamespace="http://schemas.microsoft.com/office/2006/metadata/properties" ma:root="true" ma:fieldsID="c5cdbc36fd1d8fdaa904d23b62cf0520" ns3:_="" ns4:_="">
    <xsd:import namespace="ac9b88a0-7292-45dc-af8b-d043b78074d5"/>
    <xsd:import namespace="f4bf71e9-6239-40e4-8623-d728e44927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b88a0-7292-45dc-af8b-d043b7807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bf71e9-6239-40e4-8623-d728e44927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EB88D-63EB-4552-99B9-45EE459434B5}">
  <ds:schemaRefs>
    <ds:schemaRef ds:uri="ac9b88a0-7292-45dc-af8b-d043b78074d5"/>
    <ds:schemaRef ds:uri="f4bf71e9-6239-40e4-8623-d728e44927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7129D4-9E85-420F-BB9A-702555CE98C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802F4C-C5DB-4D67-BAF7-5CE7A411FC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23</Notes>
  <HiddenSlides>0</HiddenSlide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1_Custom Design</vt:lpstr>
      <vt:lpstr>Custom Design</vt:lpstr>
      <vt:lpstr>Little Falls Strategic Framework  2020-2030  Vision for the Decade</vt:lpstr>
      <vt:lpstr>What is a Strategic Framework?</vt:lpstr>
      <vt:lpstr>Six Strategic Priorities aligned with                our guiding principles</vt:lpstr>
      <vt:lpstr>We value our children</vt:lpstr>
      <vt:lpstr>We envision a ‘Next Generation’ community</vt:lpstr>
      <vt:lpstr>We act in support of the next generation</vt:lpstr>
      <vt:lpstr>We value and respect our natural resources</vt:lpstr>
      <vt:lpstr>We act to protect our natural resources</vt:lpstr>
      <vt:lpstr>We envision becoming known as ‘River City’ </vt:lpstr>
      <vt:lpstr>We value economic opportunities</vt:lpstr>
      <vt:lpstr>We envision strong economic  infrastructure</vt:lpstr>
      <vt:lpstr>We act to reinforce the local economy</vt:lpstr>
      <vt:lpstr>We value being a welcoming, hospitable community</vt:lpstr>
      <vt:lpstr>We envision a community rich with hospitality</vt:lpstr>
      <vt:lpstr>We act to practice hospitality and welcome </vt:lpstr>
      <vt:lpstr>We value our Creativity, Culture and    the Arts</vt:lpstr>
      <vt:lpstr>We envision a creative community</vt:lpstr>
      <vt:lpstr>We act to become known as a vital community in which arts and creativity build pride of place. </vt:lpstr>
      <vt:lpstr>We value health and wellness</vt:lpstr>
      <vt:lpstr>We envision building a healthy community through rural community wellness initiatives.</vt:lpstr>
      <vt:lpstr>We act to encourage health and wellness</vt:lpstr>
      <vt:lpstr>THANK YOU!</vt:lpstr>
      <vt:lpstr>QUESTIONS?  Thank you.  We appreciate the time to share this important community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we love about this place?</dc:title>
  <dc:creator>Sharon Bash</dc:creator>
  <cp:revision>1</cp:revision>
  <cp:lastPrinted>2020-07-31T20:36:30Z</cp:lastPrinted>
  <dcterms:created xsi:type="dcterms:W3CDTF">2020-03-22T00:53:44Z</dcterms:created>
  <dcterms:modified xsi:type="dcterms:W3CDTF">2020-09-17T20:50:34Z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0x0101001D833D362E519B4FA55AB405B1935F34</vt:lpwstr>
  </property>
</Properties>
</file>